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1E_22FA5E1A.xml" ContentType="application/vnd.ms-powerpoint.comments+xml"/>
  <Override PartName="/ppt/comments/modernComment_12A_BB9F6923.xml" ContentType="application/vnd.ms-powerpoint.comments+xml"/>
  <Override PartName="/ppt/comments/modernComment_112_4F5EC86D.xml" ContentType="application/vnd.ms-powerpoint.comments+xml"/>
  <Override PartName="/ppt/comments/modernComment_116_C30F60B0.xml" ContentType="application/vnd.ms-powerpoint.comments+xml"/>
  <Override PartName="/ppt/comments/modernComment_119_AE0323DD.xml" ContentType="application/vnd.ms-powerpoint.comments+xml"/>
  <Override PartName="/ppt/comments/modernComment_113_E12F7B59.xml" ContentType="application/vnd.ms-powerpoint.comments+xml"/>
  <Override PartName="/ppt/comments/modernComment_120_B814E0DD.xml" ContentType="application/vnd.ms-powerpoint.comments+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4"/>
  </p:notesMasterIdLst>
  <p:handoutMasterIdLst>
    <p:handoutMasterId r:id="rId25"/>
  </p:handoutMasterIdLst>
  <p:sldIdLst>
    <p:sldId id="301" r:id="rId2"/>
    <p:sldId id="299" r:id="rId3"/>
    <p:sldId id="290" r:id="rId4"/>
    <p:sldId id="291" r:id="rId5"/>
    <p:sldId id="293" r:id="rId6"/>
    <p:sldId id="294" r:id="rId7"/>
    <p:sldId id="295" r:id="rId8"/>
    <p:sldId id="296" r:id="rId9"/>
    <p:sldId id="297" r:id="rId10"/>
    <p:sldId id="286" r:id="rId11"/>
    <p:sldId id="287" r:id="rId12"/>
    <p:sldId id="298" r:id="rId13"/>
    <p:sldId id="300" r:id="rId14"/>
    <p:sldId id="274" r:id="rId15"/>
    <p:sldId id="278" r:id="rId16"/>
    <p:sldId id="281" r:id="rId17"/>
    <p:sldId id="271" r:id="rId18"/>
    <p:sldId id="275" r:id="rId19"/>
    <p:sldId id="288" r:id="rId20"/>
    <p:sldId id="289" r:id="rId21"/>
    <p:sldId id="285" r:id="rId22"/>
    <p:sldId id="276" r:id="rId23"/>
  </p:sldIdLst>
  <p:sldSz cx="9144000" cy="6858000" type="screen4x3"/>
  <p:notesSz cx="6858000" cy="9144000"/>
  <p:embeddedFontLst>
    <p:embeddedFont>
      <p:font typeface="Calibri" panose="020F0502020204030204" pitchFamily="34" charset="0"/>
      <p:regular r:id="rId26"/>
      <p:bold r:id="rId27"/>
      <p:italic r:id="rId28"/>
      <p:boldItalic r:id="rId29"/>
    </p:embeddedFont>
    <p:embeddedFont>
      <p:font typeface="Open Sans" panose="020B0606030504020204" pitchFamily="34" charset="0"/>
      <p:regular r:id="rId30"/>
      <p:bold r:id="rId31"/>
      <p:italic r:id="rId32"/>
      <p:boldItalic r:id="rId33"/>
    </p:embeddedFont>
    <p:embeddedFont>
      <p:font typeface="Open Sans Light" panose="020B0306030504020204" pitchFamily="34" charset="0"/>
      <p:regular r:id="rId34"/>
      <p:italic r:id="rId35"/>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D2DFF9-5781-7323-B72D-1E9D7EE1C6B8}" name="Maffeis Stefano" initials="SM" userId="S::stefano.maffeis@intre.it::f51968b9-2684-4bb1-8ecf-27bf4d03426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BB"/>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3CF6E0-FDE7-4DBE-AE0C-2FB342B02F40}" v="2053" dt="2022-10-19T08:20:09.800"/>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381" autoAdjust="0"/>
    <p:restoredTop sz="94660"/>
  </p:normalViewPr>
  <p:slideViewPr>
    <p:cSldViewPr snapToGrid="0">
      <p:cViewPr varScale="1">
        <p:scale>
          <a:sx n="111" d="100"/>
          <a:sy n="111" d="100"/>
        </p:scale>
        <p:origin x="384"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71" d="100"/>
          <a:sy n="71" d="100"/>
        </p:scale>
        <p:origin x="322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comments/modernComment_112_4F5EC86D.xml><?xml version="1.0" encoding="utf-8"?>
<p188:cmLst xmlns:a="http://schemas.openxmlformats.org/drawingml/2006/main" xmlns:r="http://schemas.openxmlformats.org/officeDocument/2006/relationships" xmlns:p188="http://schemas.microsoft.com/office/powerpoint/2018/8/main">
  <p188:cm id="{FBB05969-B321-BA43-B0B5-6A931F983962}" authorId="{8CD2DFF9-5781-7323-B72D-1E9D7EE1C6B8}" created="2022-12-06T17:58:20.266">
    <ac:deMkLst xmlns:ac="http://schemas.microsoft.com/office/drawing/2013/main/command">
      <pc:docMk xmlns:pc="http://schemas.microsoft.com/office/powerpoint/2013/main/command"/>
      <pc:sldMk xmlns:pc="http://schemas.microsoft.com/office/powerpoint/2013/main/command" cId="1331611757" sldId="274"/>
      <ac:picMk id="2050" creationId="{5C714579-BC3A-F36A-0540-35BAE9F50822}"/>
    </ac:deMkLst>
    <p188:txBody>
      <a:bodyPr/>
      <a:lstStyle/>
      <a:p>
        <a:r>
          <a:rPr lang="en-IT"/>
          <a:t>Non è chiaro a tutti cosa trasmetta questa immagine</a:t>
        </a:r>
      </a:p>
    </p188:txBody>
  </p188:cm>
</p188:cmLst>
</file>

<file path=ppt/comments/modernComment_113_E12F7B59.xml><?xml version="1.0" encoding="utf-8"?>
<p188:cmLst xmlns:a="http://schemas.openxmlformats.org/drawingml/2006/main" xmlns:r="http://schemas.openxmlformats.org/officeDocument/2006/relationships" xmlns:p188="http://schemas.microsoft.com/office/powerpoint/2018/8/main">
  <p188:cm id="{01760307-4D0D-9040-AE46-8CB0A924FFD3}" authorId="{8CD2DFF9-5781-7323-B72D-1E9D7EE1C6B8}" created="2022-12-06T18:01:10.887">
    <ac:deMkLst xmlns:ac="http://schemas.microsoft.com/office/drawing/2013/main/command">
      <pc:docMk xmlns:pc="http://schemas.microsoft.com/office/powerpoint/2013/main/command"/>
      <pc:sldMk xmlns:pc="http://schemas.microsoft.com/office/powerpoint/2013/main/command" cId="3777985369" sldId="275"/>
      <ac:picMk id="6" creationId="{B2ADD86F-4824-B365-3A48-F946CCA5D93C}"/>
    </ac:deMkLst>
    <p188:txBody>
      <a:bodyPr/>
      <a:lstStyle/>
      <a:p>
        <a:r>
          <a:rPr lang="en-IT"/>
          <a:t>Capire se riusciamo a metterla bianca</a:t>
        </a:r>
      </a:p>
    </p188:txBody>
  </p188:cm>
</p188:cmLst>
</file>

<file path=ppt/comments/modernComment_116_C30F60B0.xml><?xml version="1.0" encoding="utf-8"?>
<p188:cmLst xmlns:a="http://schemas.openxmlformats.org/drawingml/2006/main" xmlns:r="http://schemas.openxmlformats.org/officeDocument/2006/relationships" xmlns:p188="http://schemas.microsoft.com/office/powerpoint/2018/8/main">
  <p188:cm id="{C72325D0-C35B-7E4B-BE90-43A9180F5EF5}" authorId="{8CD2DFF9-5781-7323-B72D-1E9D7EE1C6B8}" created="2022-12-06T17:58:31.165">
    <ac:deMkLst xmlns:ac="http://schemas.microsoft.com/office/drawing/2013/main/command">
      <pc:docMk xmlns:pc="http://schemas.microsoft.com/office/powerpoint/2013/main/command"/>
      <pc:sldMk xmlns:pc="http://schemas.microsoft.com/office/powerpoint/2013/main/command" cId="3272564912" sldId="278"/>
      <ac:picMk id="4" creationId="{40ECFC75-BB80-84E5-7C25-46E3AF2FFEEC}"/>
    </ac:deMkLst>
    <p188:txBody>
      <a:bodyPr/>
      <a:lstStyle/>
      <a:p>
        <a:r>
          <a:rPr lang="en-IT"/>
          <a:t>Cambiare</a:t>
        </a:r>
      </a:p>
    </p188:txBody>
  </p188:cm>
</p188:cmLst>
</file>

<file path=ppt/comments/modernComment_119_AE0323DD.xml><?xml version="1.0" encoding="utf-8"?>
<p188:cmLst xmlns:a="http://schemas.openxmlformats.org/drawingml/2006/main" xmlns:r="http://schemas.openxmlformats.org/officeDocument/2006/relationships" xmlns:p188="http://schemas.microsoft.com/office/powerpoint/2018/8/main">
  <p188:cm id="{C73BB875-EC55-FE42-8B7D-FD985BF91839}" authorId="{8CD2DFF9-5781-7323-B72D-1E9D7EE1C6B8}" created="2022-12-06T17:58:51.088">
    <ac:deMkLst xmlns:ac="http://schemas.microsoft.com/office/drawing/2013/main/command">
      <pc:docMk xmlns:pc="http://schemas.microsoft.com/office/powerpoint/2013/main/command"/>
      <pc:sldMk xmlns:pc="http://schemas.microsoft.com/office/powerpoint/2013/main/command" cId="2919441373" sldId="281"/>
      <ac:spMk id="3" creationId="{9E45C4FF-91C4-7386-2FBA-7621A4BA574B}"/>
    </ac:deMkLst>
    <p188:txBody>
      <a:bodyPr/>
      <a:lstStyle/>
      <a:p>
        <a:r>
          <a:rPr lang="en-IT"/>
          <a:t>Elenco puntato al click</a:t>
        </a:r>
      </a:p>
    </p188:txBody>
  </p188:cm>
</p188:cmLst>
</file>

<file path=ppt/comments/modernComment_11E_22FA5E1A.xml><?xml version="1.0" encoding="utf-8"?>
<p188:cmLst xmlns:a="http://schemas.openxmlformats.org/drawingml/2006/main" xmlns:r="http://schemas.openxmlformats.org/officeDocument/2006/relationships" xmlns:p188="http://schemas.microsoft.com/office/powerpoint/2018/8/main">
  <p188:cm id="{92579CC6-A995-474E-B42D-A1240508391A}" authorId="{8CD2DFF9-5781-7323-B72D-1E9D7EE1C6B8}" created="2022-12-06T17:54:12.315">
    <ac:deMkLst xmlns:ac="http://schemas.microsoft.com/office/drawing/2013/main/command">
      <pc:docMk xmlns:pc="http://schemas.microsoft.com/office/powerpoint/2013/main/command"/>
      <pc:sldMk xmlns:pc="http://schemas.microsoft.com/office/powerpoint/2013/main/command" cId="586833434" sldId="286"/>
      <ac:picMk id="5" creationId="{C5145E14-FD51-E09A-A51A-ACD940DCFFEB}"/>
    </ac:deMkLst>
    <p188:txBody>
      <a:bodyPr/>
      <a:lstStyle/>
      <a:p>
        <a:r>
          <a:rPr lang="en-IT"/>
          <a:t>Scritta sotto più grande</a:t>
        </a:r>
      </a:p>
    </p188:txBody>
  </p188:cm>
</p188:cmLst>
</file>

<file path=ppt/comments/modernComment_120_B814E0DD.xml><?xml version="1.0" encoding="utf-8"?>
<p188:cmLst xmlns:a="http://schemas.openxmlformats.org/drawingml/2006/main" xmlns:r="http://schemas.openxmlformats.org/officeDocument/2006/relationships" xmlns:p188="http://schemas.microsoft.com/office/powerpoint/2018/8/main">
  <p188:cm id="{7D13FDBC-ABA1-7C43-8403-B1F86A689CA9}" authorId="{8CD2DFF9-5781-7323-B72D-1E9D7EE1C6B8}" created="2022-12-06T18:02:26.090">
    <ac:deMkLst xmlns:ac="http://schemas.microsoft.com/office/drawing/2013/main/command">
      <pc:docMk xmlns:pc="http://schemas.microsoft.com/office/powerpoint/2013/main/command"/>
      <pc:sldMk xmlns:pc="http://schemas.microsoft.com/office/powerpoint/2013/main/command" cId="3088376029" sldId="288"/>
      <ac:picMk id="7" creationId="{6DD4A7A3-45B5-B82F-16E9-5D2C6FE4196F}"/>
    </ac:deMkLst>
    <p188:replyLst>
      <p188:reply id="{7BC2B639-FDD4-3C4B-9492-D10A4A705418}" authorId="{8CD2DFF9-5781-7323-B72D-1E9D7EE1C6B8}" created="2022-12-06T18:04:11.657">
        <p188:txBody>
          <a:bodyPr/>
          <a:lstStyle/>
          <a:p>
            <a:r>
              <a:rPr lang="en-IT"/>
              <a:t>Il link in basso a dx lo toglierei</a:t>
            </a:r>
          </a:p>
        </p188:txBody>
      </p188:reply>
    </p188:replyLst>
    <p188:txBody>
      <a:bodyPr/>
      <a:lstStyle/>
      <a:p>
        <a:r>
          <a:rPr lang="en-IT"/>
          <a:t>Cerchiamo di dare più enfasi ai 3 target e magari ingrandiamo di più la citazione generale</a:t>
        </a:r>
      </a:p>
    </p188:txBody>
  </p188:cm>
</p188:cmLst>
</file>

<file path=ppt/comments/modernComment_12A_BB9F6923.xml><?xml version="1.0" encoding="utf-8"?>
<p188:cmLst xmlns:a="http://schemas.openxmlformats.org/drawingml/2006/main" xmlns:r="http://schemas.openxmlformats.org/officeDocument/2006/relationships" xmlns:p188="http://schemas.microsoft.com/office/powerpoint/2018/8/main">
  <p188:cm id="{ADEE4452-4966-994F-8BB7-07769400F2CB}" authorId="{8CD2DFF9-5781-7323-B72D-1E9D7EE1C6B8}" created="2022-12-06T17:55:55.108">
    <pc:sldMkLst xmlns:pc="http://schemas.microsoft.com/office/powerpoint/2013/main/command">
      <pc:docMk/>
      <pc:sldMk cId="3147786531" sldId="298"/>
    </pc:sldMkLst>
    <p188:txBody>
      <a:bodyPr/>
      <a:lstStyle/>
      <a:p>
        <a:r>
          <a:rPr lang="en-IT"/>
          <a:t>Immagine astratta C++ che va nel browser</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1D8630-9237-4BE7-9AFA-F1C8E44CEE44}" type="datetimeFigureOut">
              <a:rPr lang="it-IT" smtClean="0"/>
              <a:t>07/12/2022</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D67E5A-45CA-4EDD-AEBA-067149AFF583}" type="slidenum">
              <a:rPr lang="it-IT" smtClean="0"/>
              <a:t>‹N›</a:t>
            </a:fld>
            <a:endParaRPr lang="it-IT"/>
          </a:p>
        </p:txBody>
      </p:sp>
    </p:spTree>
    <p:extLst>
      <p:ext uri="{BB962C8B-B14F-4D97-AF65-F5344CB8AC3E}">
        <p14:creationId xmlns:p14="http://schemas.microsoft.com/office/powerpoint/2010/main" val="26933799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F9ACC-C21F-4FB7-9E0A-95AB9ECDE2E6}" type="datetimeFigureOut">
              <a:rPr lang="it-IT" smtClean="0"/>
              <a:t>07/12/2022</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4DCD6-DEC0-4D63-A891-EB2CCC98DDA2}" type="slidenum">
              <a:rPr lang="it-IT" smtClean="0"/>
              <a:t>‹N›</a:t>
            </a:fld>
            <a:endParaRPr lang="it-IT"/>
          </a:p>
        </p:txBody>
      </p:sp>
    </p:spTree>
    <p:extLst>
      <p:ext uri="{BB962C8B-B14F-4D97-AF65-F5344CB8AC3E}">
        <p14:creationId xmlns:p14="http://schemas.microsoft.com/office/powerpoint/2010/main" val="415157707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892097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883531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5874739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resentazione sfondo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6500" b="1" i="0" baseline="0">
                <a:solidFill>
                  <a:schemeClr val="bg1"/>
                </a:solidFill>
                <a:latin typeface="Open Sans" charset="0"/>
                <a:ea typeface="Open Sans" charset="0"/>
                <a:cs typeface="Open Sans" charset="0"/>
              </a:defRPr>
            </a:lvl1pPr>
          </a:lstStyle>
          <a:p>
            <a:r>
              <a:rPr lang="en-US"/>
              <a:t>Titolo</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36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56580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t">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8" name="Segnaposto testo 7"/>
          <p:cNvSpPr>
            <a:spLocks noGrp="1"/>
          </p:cNvSpPr>
          <p:nvPr>
            <p:ph type="body" sz="quarter" idx="12" hasCustomPrompt="1"/>
          </p:nvPr>
        </p:nvSpPr>
        <p:spPr>
          <a:xfrm>
            <a:off x="469900" y="1624165"/>
            <a:ext cx="8196263" cy="1064443"/>
          </a:xfrm>
          <a:prstGeom prst="rect">
            <a:avLst/>
          </a:prstGeom>
        </p:spPr>
        <p:txBody>
          <a:bodyPr/>
          <a:lstStyle>
            <a:lvl1pPr marL="0" indent="0">
              <a:lnSpc>
                <a:spcPct val="120000"/>
              </a:lnSpc>
              <a:buFont typeface="Arial" panose="020B0604020202020204" pitchFamily="34" charset="0"/>
              <a:buNone/>
              <a:defRPr sz="5400" i="1">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«Cit.</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l</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a forma non deve andare oltre</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la sua funzione»</a:t>
            </a:r>
            <a:endParaRPr lang="it-IT" sz="5400" i="1"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2610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 immaigne di sfondo">
    <p:bg>
      <p:bgRef idx="1001">
        <a:schemeClr val="bg2"/>
      </p:bgRef>
    </p:bg>
    <p:spTree>
      <p:nvGrpSpPr>
        <p:cNvPr id="1" name=""/>
        <p:cNvGrpSpPr/>
        <p:nvPr/>
      </p:nvGrpSpPr>
      <p:grpSpPr>
        <a:xfrm>
          <a:off x="0" y="0"/>
          <a:ext cx="0" cy="0"/>
          <a:chOff x="0" y="0"/>
          <a:chExt cx="0" cy="0"/>
        </a:xfrm>
      </p:grpSpPr>
      <p:pic>
        <p:nvPicPr>
          <p:cNvPr id="19" name="Immagin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Segnaposto immagine 15"/>
          <p:cNvSpPr>
            <a:spLocks noGrp="1"/>
          </p:cNvSpPr>
          <p:nvPr>
            <p:ph type="pic" sz="quarter" idx="12"/>
          </p:nvPr>
        </p:nvSpPr>
        <p:spPr>
          <a:xfrm>
            <a:off x="0" y="0"/>
            <a:ext cx="9144000" cy="6858000"/>
          </a:xfrm>
          <a:prstGeom prst="rect">
            <a:avLst/>
          </a:prstGeom>
        </p:spPr>
        <p:txBody>
          <a:bodyPr/>
          <a:lstStyle/>
          <a:p>
            <a:r>
              <a:rPr lang="it-IT"/>
              <a:t>Fare clic sull'icona per inserire un'immagine</a:t>
            </a:r>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2"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21" name="Segnaposto testo 20"/>
          <p:cNvSpPr>
            <a:spLocks noGrp="1"/>
          </p:cNvSpPr>
          <p:nvPr>
            <p:ph type="body" sz="quarter" idx="13" hasCustomPrompt="1"/>
          </p:nvPr>
        </p:nvSpPr>
        <p:spPr>
          <a:xfrm>
            <a:off x="472281" y="395643"/>
            <a:ext cx="8199438" cy="1050925"/>
          </a:xfrm>
          <a:prstGeom prst="rect">
            <a:avLst/>
          </a:prstGeom>
        </p:spPr>
        <p:txBody>
          <a:bodyPr/>
          <a:lstStyle>
            <a:lvl1pPr marL="0" indent="0">
              <a:buFont typeface="Arial" panose="020B0604020202020204" pitchFamily="34" charset="0"/>
              <a:buNone/>
              <a:defRPr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«Slide</a:t>
            </a:r>
            <a:r>
              <a:rPr lang="it-IT" sz="5400" b="0" i="1" kern="1200" baseline="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per immagini di sfondo + pannello opacizzato per mantenere la leggibilità del testo</a:t>
            </a: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a:t>
            </a:r>
            <a:endParaRPr lang="it-IT"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2948051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presenta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6500" b="1" i="0" baseline="0">
                <a:solidFill>
                  <a:srgbClr val="0061BB"/>
                </a:solidFill>
                <a:latin typeface="Open Sans" charset="0"/>
                <a:ea typeface="Open Sans" charset="0"/>
                <a:cs typeface="Open Sans" charset="0"/>
              </a:defRPr>
            </a:lvl1pPr>
          </a:lstStyle>
          <a:p>
            <a:r>
              <a:rPr lang="en-US"/>
              <a:t>Titolo</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36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Tree>
    <p:extLst>
      <p:ext uri="{BB962C8B-B14F-4D97-AF65-F5344CB8AC3E}">
        <p14:creationId xmlns:p14="http://schemas.microsoft.com/office/powerpoint/2010/main" val="353386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sf.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4800" b="1" i="0" baseline="0">
                <a:solidFill>
                  <a:schemeClr val="bg1"/>
                </a:solidFill>
                <a:latin typeface="Open Sans" charset="0"/>
                <a:ea typeface="Open Sans" charset="0"/>
                <a:cs typeface="Open Sans" charset="0"/>
              </a:defRPr>
            </a:lvl1pPr>
          </a:lstStyle>
          <a:p>
            <a:r>
              <a:rPr lang="en-US"/>
              <a:t>Titolo sezione</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28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462498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se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4800" b="1" i="0" baseline="0">
                <a:solidFill>
                  <a:srgbClr val="0061BB"/>
                </a:solidFill>
                <a:latin typeface="Open Sans" charset="0"/>
                <a:ea typeface="Open Sans" charset="0"/>
                <a:cs typeface="Open Sans" charset="0"/>
              </a:defRPr>
            </a:lvl1pPr>
          </a:lstStyle>
          <a:p>
            <a:r>
              <a:rPr lang="en-US"/>
              <a:t>Titolo sezione</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28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sezione facoltativo (*)</a:t>
            </a:r>
          </a:p>
        </p:txBody>
      </p:sp>
    </p:spTree>
    <p:extLst>
      <p:ext uri="{BB962C8B-B14F-4D97-AF65-F5344CB8AC3E}">
        <p14:creationId xmlns:p14="http://schemas.microsoft.com/office/powerpoint/2010/main" val="2568453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lenco puntato">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Segnaposto testo 8"/>
          <p:cNvSpPr>
            <a:spLocks noGrp="1"/>
          </p:cNvSpPr>
          <p:nvPr>
            <p:ph type="body" sz="quarter" idx="11" hasCustomPrompt="1"/>
          </p:nvPr>
        </p:nvSpPr>
        <p:spPr>
          <a:xfrm>
            <a:off x="469900" y="1611629"/>
            <a:ext cx="8196263" cy="4401207"/>
          </a:xfrm>
          <a:prstGeom prst="rect">
            <a:avLst/>
          </a:prstGeom>
        </p:spPr>
        <p:txBody>
          <a:bodyPr/>
          <a:lstStyle>
            <a:lvl1pPr marL="285750" indent="-285750">
              <a:buFont typeface="Arial" panose="020B0604020202020204" pitchFamily="34" charset="0"/>
              <a:buChar char="•"/>
              <a:defRPr sz="2800"/>
            </a:lvl1pPr>
          </a:lstStyle>
          <a:p>
            <a:pPr marL="285750" indent="-285750">
              <a:buFont typeface="Arial" panose="020B0604020202020204" pitchFamily="34" charset="0"/>
              <a:buChar char="•"/>
            </a:pPr>
            <a:r>
              <a:rPr lang="it-IT" sz="2400">
                <a:solidFill>
                  <a:srgbClr val="0C0C0C"/>
                </a:solidFill>
                <a:latin typeface="Open Sans" panose="020B0606030504020204" pitchFamily="34" charset="0"/>
                <a:ea typeface="Open Sans" panose="020B0606030504020204" pitchFamily="34" charset="0"/>
                <a:cs typeface="Open Sans" panose="020B0606030504020204" pitchFamily="34" charset="0"/>
              </a:rPr>
              <a:t>Esempio di </a:t>
            </a:r>
            <a:r>
              <a:rPr lang="it-IT" sz="2400" b="1">
                <a:solidFill>
                  <a:srgbClr val="0C0C0C"/>
                </a:solidFill>
                <a:latin typeface="Open Sans" panose="020B0606030504020204" pitchFamily="34" charset="0"/>
                <a:ea typeface="Open Sans" panose="020B0606030504020204" pitchFamily="34" charset="0"/>
                <a:cs typeface="Open Sans" panose="020B0606030504020204" pitchFamily="34" charset="0"/>
              </a:rPr>
              <a:t>elenco puntato</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a:t>
            </a:r>
          </a:p>
          <a:p>
            <a:pPr marL="285750" indent="-285750">
              <a:buFont typeface="Arial" panose="020B0604020202020204" pitchFamily="34" charset="0"/>
              <a:buChar char="•"/>
            </a:pPr>
            <a:r>
              <a:rPr lang="it-IT" sz="2400" b="0" i="0" kern="1200">
                <a:solidFill>
                  <a:srgbClr val="0C0C0C"/>
                </a:solidFill>
                <a:effectLst/>
                <a:latin typeface="Open Sans" panose="020B0606030504020204" pitchFamily="34" charset="0"/>
                <a:ea typeface="Open Sans" panose="020B0606030504020204" pitchFamily="34" charset="0"/>
                <a:cs typeface="Open Sans" panose="020B0606030504020204" pitchFamily="34" charset="0"/>
              </a:rPr>
              <a:t>Consectetur</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adipiscing elit</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Sed do eiusmod tempor incididunt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Ut labore et dolore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1624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sottotiolo, paragraf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1"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sp>
        <p:nvSpPr>
          <p:cNvPr id="9" name="Segnaposto testo 8"/>
          <p:cNvSpPr>
            <a:spLocks noGrp="1"/>
          </p:cNvSpPr>
          <p:nvPr>
            <p:ph type="body" sz="quarter" idx="11" hasCustomPrompt="1"/>
          </p:nvPr>
        </p:nvSpPr>
        <p:spPr>
          <a:xfrm>
            <a:off x="477376" y="1642897"/>
            <a:ext cx="8189547" cy="1420610"/>
          </a:xfrm>
          <a:prstGeom prst="rect">
            <a:avLst/>
          </a:prstGeom>
        </p:spPr>
        <p:txBody>
          <a:bodyPr/>
          <a:lstStyle>
            <a:lvl1pPr marL="0" indent="0">
              <a:lnSpc>
                <a:spcPct val="120000"/>
              </a:lnSpc>
              <a:buFont typeface="Arial" panose="020B0604020202020204" pitchFamily="34" charset="0"/>
              <a:buNone/>
              <a:defRPr sz="240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sed do eiusmod tempor incididunt ut labore et dolore 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Segnaposto testo 15"/>
          <p:cNvSpPr>
            <a:spLocks noGrp="1"/>
          </p:cNvSpPr>
          <p:nvPr>
            <p:ph type="body" sz="quarter" idx="12" hasCustomPrompt="1"/>
          </p:nvPr>
        </p:nvSpPr>
        <p:spPr>
          <a:xfrm>
            <a:off x="470630" y="3208096"/>
            <a:ext cx="6789979" cy="2804741"/>
          </a:xfrm>
          <a:prstGeom prst="rect">
            <a:avLst/>
          </a:prstGeom>
        </p:spPr>
        <p:txBody>
          <a:bodyPr/>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41852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sottotitolo, paragrafo due colonne">
    <p:spTree>
      <p:nvGrpSpPr>
        <p:cNvPr id="1" name=""/>
        <p:cNvGrpSpPr/>
        <p:nvPr/>
      </p:nvGrpSpPr>
      <p:grpSpPr>
        <a:xfrm>
          <a:off x="0" y="0"/>
          <a:ext cx="0" cy="0"/>
          <a:chOff x="0" y="0"/>
          <a:chExt cx="0" cy="0"/>
        </a:xfrm>
      </p:grpSpPr>
      <p:sp>
        <p:nvSpPr>
          <p:cNvPr id="16" name="Segnaposto testo 8"/>
          <p:cNvSpPr>
            <a:spLocks noGrp="1"/>
          </p:cNvSpPr>
          <p:nvPr>
            <p:ph type="body" sz="quarter" idx="11" hasCustomPrompt="1"/>
          </p:nvPr>
        </p:nvSpPr>
        <p:spPr>
          <a:xfrm>
            <a:off x="477376" y="1642897"/>
            <a:ext cx="8189547" cy="643358"/>
          </a:xfrm>
          <a:prstGeom prst="rect">
            <a:avLst/>
          </a:prstGeom>
        </p:spPr>
        <p:txBody>
          <a:bodyPr/>
          <a:lstStyle>
            <a:lvl1pPr marL="0" indent="0">
              <a:lnSpc>
                <a:spcPct val="120000"/>
              </a:lnSpc>
              <a:buFont typeface="Arial" panose="020B0604020202020204" pitchFamily="34" charset="0"/>
              <a:buNone/>
              <a:defRPr sz="2400" baseline="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di pagina con testo su due colonne</a:t>
            </a:r>
          </a:p>
        </p:txBody>
      </p:sp>
      <p:sp>
        <p:nvSpPr>
          <p:cNvPr id="12"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7" name="Segnaposto testo 6"/>
          <p:cNvSpPr>
            <a:spLocks noGrp="1"/>
          </p:cNvSpPr>
          <p:nvPr>
            <p:ph type="body" sz="quarter" idx="12" hasCustomPrompt="1"/>
          </p:nvPr>
        </p:nvSpPr>
        <p:spPr>
          <a:xfrm>
            <a:off x="470630" y="2445858"/>
            <a:ext cx="8188325" cy="3632827"/>
          </a:xfrm>
          <a:prstGeom prst="rect">
            <a:avLst/>
          </a:prstGeom>
        </p:spPr>
        <p:txBody>
          <a:bodyPr numCol="2" spcCol="360000"/>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66247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sto sinistra, immagine destra">
    <p:spTree>
      <p:nvGrpSpPr>
        <p:cNvPr id="1" name=""/>
        <p:cNvGrpSpPr/>
        <p:nvPr/>
      </p:nvGrpSpPr>
      <p:grpSpPr>
        <a:xfrm>
          <a:off x="0" y="0"/>
          <a:ext cx="0" cy="0"/>
          <a:chOff x="0" y="0"/>
          <a:chExt cx="0" cy="0"/>
        </a:xfrm>
      </p:grpSpPr>
      <p:sp>
        <p:nvSpPr>
          <p:cNvPr id="19" name="Segnaposto immagine 18"/>
          <p:cNvSpPr>
            <a:spLocks noGrp="1"/>
          </p:cNvSpPr>
          <p:nvPr>
            <p:ph type="pic" sz="quarter" idx="14"/>
          </p:nvPr>
        </p:nvSpPr>
        <p:spPr>
          <a:xfrm>
            <a:off x="4640263" y="0"/>
            <a:ext cx="4503737" cy="6858000"/>
          </a:xfrm>
          <a:prstGeom prst="rect">
            <a:avLst/>
          </a:prstGeom>
        </p:spPr>
        <p:txBody>
          <a:bodyPr/>
          <a:lstStyle/>
          <a:p>
            <a:r>
              <a:rPr lang="it-IT"/>
              <a:t>Fare clic sull'icona per inserire un'immagine</a:t>
            </a:r>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2" name="Title 1"/>
          <p:cNvSpPr>
            <a:spLocks noGrp="1"/>
          </p:cNvSpPr>
          <p:nvPr>
            <p:ph type="ctrTitle" hasCustomPrompt="1"/>
          </p:nvPr>
        </p:nvSpPr>
        <p:spPr>
          <a:xfrm>
            <a:off x="470629"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
        <p:nvSpPr>
          <p:cNvPr id="11" name="Segnaposto testo 10"/>
          <p:cNvSpPr>
            <a:spLocks noGrp="1"/>
          </p:cNvSpPr>
          <p:nvPr>
            <p:ph type="body" sz="quarter" idx="13" hasCustomPrompt="1"/>
          </p:nvPr>
        </p:nvSpPr>
        <p:spPr>
          <a:xfrm>
            <a:off x="470629"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8808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sto destra, immagine sinistra">
    <p:spTree>
      <p:nvGrpSpPr>
        <p:cNvPr id="1" name=""/>
        <p:cNvGrpSpPr/>
        <p:nvPr/>
      </p:nvGrpSpPr>
      <p:grpSpPr>
        <a:xfrm>
          <a:off x="0" y="0"/>
          <a:ext cx="0" cy="0"/>
          <a:chOff x="0" y="0"/>
          <a:chExt cx="0" cy="0"/>
        </a:xfrm>
      </p:grpSpPr>
      <p:sp>
        <p:nvSpPr>
          <p:cNvPr id="17" name="Segnaposto immagine 18"/>
          <p:cNvSpPr>
            <a:spLocks noGrp="1"/>
          </p:cNvSpPr>
          <p:nvPr>
            <p:ph type="pic" sz="quarter" idx="14"/>
          </p:nvPr>
        </p:nvSpPr>
        <p:spPr>
          <a:xfrm>
            <a:off x="0" y="0"/>
            <a:ext cx="4503737" cy="6858000"/>
          </a:xfrm>
          <a:prstGeom prst="rect">
            <a:avLst/>
          </a:prstGeom>
        </p:spPr>
        <p:txBody>
          <a:bodyPr/>
          <a:lstStyle/>
          <a:p>
            <a:r>
              <a:rPr lang="it-IT"/>
              <a:t>Fare clic sull'icona per inserire un'immagine</a:t>
            </a:r>
          </a:p>
        </p:txBody>
      </p:sp>
      <p:sp>
        <p:nvSpPr>
          <p:cNvPr id="16" name="Segnaposto testo 10"/>
          <p:cNvSpPr>
            <a:spLocks noGrp="1"/>
          </p:cNvSpPr>
          <p:nvPr>
            <p:ph type="body" sz="quarter" idx="13" hasCustomPrompt="1"/>
          </p:nvPr>
        </p:nvSpPr>
        <p:spPr>
          <a:xfrm>
            <a:off x="4651054"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Title 1"/>
          <p:cNvSpPr>
            <a:spLocks noGrp="1"/>
          </p:cNvSpPr>
          <p:nvPr>
            <p:ph type="ctrTitle" hasCustomPrompt="1"/>
          </p:nvPr>
        </p:nvSpPr>
        <p:spPr>
          <a:xfrm>
            <a:off x="4661086"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Tree>
    <p:extLst>
      <p:ext uri="{BB962C8B-B14F-4D97-AF65-F5344CB8AC3E}">
        <p14:creationId xmlns:p14="http://schemas.microsoft.com/office/powerpoint/2010/main" val="423517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69600" y="8655124"/>
            <a:ext cx="571500" cy="38100"/>
          </a:xfrm>
          <a:prstGeom prst="rect">
            <a:avLst/>
          </a:prstGeom>
        </p:spPr>
      </p:pic>
    </p:spTree>
    <p:extLst>
      <p:ext uri="{BB962C8B-B14F-4D97-AF65-F5344CB8AC3E}">
        <p14:creationId xmlns:p14="http://schemas.microsoft.com/office/powerpoint/2010/main" val="2967610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1" r:id="rId3"/>
    <p:sldLayoutId id="2147483670" r:id="rId4"/>
    <p:sldLayoutId id="2147483663" r:id="rId5"/>
    <p:sldLayoutId id="2147483665" r:id="rId6"/>
    <p:sldLayoutId id="2147483667" r:id="rId7"/>
    <p:sldLayoutId id="2147483668" r:id="rId8"/>
    <p:sldLayoutId id="2147483669" r:id="rId9"/>
    <p:sldLayoutId id="2147483664" r:id="rId10"/>
    <p:sldLayoutId id="214748366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hyperlink" Target="https://webassembly.org/" TargetMode="External"/><Relationship Id="rId2" Type="http://schemas.microsoft.com/office/2018/10/relationships/comments" Target="../comments/modernComment_11E_22FA5E1A.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microsoft.com/office/2018/10/relationships/comments" Target="../comments/modernComment_12A_BB9F6923.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8/10/relationships/comments" Target="../comments/modernComment_112_4F5EC86D.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microsoft.com/office/2018/10/relationships/comments" Target="../comments/modernComment_116_C30F60B0.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8/10/relationships/comments" Target="../comments/modernComment_119_AE0323DD.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microsoft.com/office/2018/10/relationships/comments" Target="../comments/modernComment_113_E12F7B59.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hyperlink" Target="https://www.infoq.com/news/2022/11/docker-webassembly/" TargetMode="External"/><Relationship Id="rId2" Type="http://schemas.microsoft.com/office/2018/10/relationships/comments" Target="../comments/modernComment_120_B814E0DD.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hyperlink" Target="https://albertoacerbis.com/" TargetMode="External"/><Relationship Id="rId13" Type="http://schemas.openxmlformats.org/officeDocument/2006/relationships/hyperlink" Target="https://github.com/lesbass" TargetMode="External"/><Relationship Id="rId3" Type="http://schemas.openxmlformats.org/officeDocument/2006/relationships/image" Target="../media/image44.jpeg"/><Relationship Id="rId7" Type="http://schemas.openxmlformats.org/officeDocument/2006/relationships/image" Target="../media/image46.png"/><Relationship Id="rId12"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s://www.intre.it/" TargetMode="External"/><Relationship Id="rId11" Type="http://schemas.openxmlformats.org/officeDocument/2006/relationships/image" Target="../media/image48.jpeg"/><Relationship Id="rId5" Type="http://schemas.openxmlformats.org/officeDocument/2006/relationships/hyperlink" Target="mailto:alberto.acerbis@intre.it" TargetMode="External"/><Relationship Id="rId10" Type="http://schemas.openxmlformats.org/officeDocument/2006/relationships/hyperlink" Target="mailto:Stefano.maffeis@intre.it" TargetMode="External"/><Relationship Id="rId4" Type="http://schemas.openxmlformats.org/officeDocument/2006/relationships/image" Target="../media/image45.png"/><Relationship Id="rId9"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2F4344F-95CD-1BE4-E8AF-5AF905D3F3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71" y="-45368"/>
            <a:ext cx="10383170" cy="6923915"/>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piè di pagina 2">
            <a:extLst>
              <a:ext uri="{FF2B5EF4-FFF2-40B4-BE49-F238E27FC236}">
                <a16:creationId xmlns:a16="http://schemas.microsoft.com/office/drawing/2014/main" id="{D6B8BB7B-F1CA-B36F-E013-CCC8ED45276B}"/>
              </a:ext>
            </a:extLst>
          </p:cNvPr>
          <p:cNvSpPr>
            <a:spLocks noGrp="1"/>
          </p:cNvSpPr>
          <p:nvPr>
            <p:ph type="ftr" sz="quarter" idx="10"/>
          </p:nvPr>
        </p:nvSpPr>
        <p:spPr>
          <a:xfrm>
            <a:off x="366122" y="6286803"/>
            <a:ext cx="7196162" cy="312405"/>
          </a:xfrm>
        </p:spPr>
        <p:txBody>
          <a:bodyPr/>
          <a:lstStyle/>
          <a:p>
            <a:pPr>
              <a:defRPr/>
            </a:pPr>
            <a:r>
              <a:rPr lang="en-US" altLang="en-US" dirty="0" err="1"/>
              <a:t>WebAssembly</a:t>
            </a:r>
            <a:r>
              <a:rPr lang="en-US" altLang="en-US" dirty="0"/>
              <a:t> – </a:t>
            </a:r>
            <a:r>
              <a:rPr lang="en-US" altLang="en-US" dirty="0" err="1"/>
              <a:t>XMASDev</a:t>
            </a:r>
            <a:r>
              <a:rPr lang="en-US" altLang="en-US" dirty="0"/>
              <a:t> 16/12/2022</a:t>
            </a:r>
          </a:p>
        </p:txBody>
      </p:sp>
      <p:pic>
        <p:nvPicPr>
          <p:cNvPr id="17" name="Picture 16" descr="Logo&#10;&#10;Description automatically generated">
            <a:extLst>
              <a:ext uri="{FF2B5EF4-FFF2-40B4-BE49-F238E27FC236}">
                <a16:creationId xmlns:a16="http://schemas.microsoft.com/office/drawing/2014/main" id="{1A89128A-90E7-31D6-FBAC-280B290660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200" y="1893656"/>
            <a:ext cx="5689600" cy="1714500"/>
          </a:xfrm>
          <a:prstGeom prst="rect">
            <a:avLst/>
          </a:prstGeom>
        </p:spPr>
      </p:pic>
      <p:pic>
        <p:nvPicPr>
          <p:cNvPr id="23" name="Picture 22">
            <a:extLst>
              <a:ext uri="{FF2B5EF4-FFF2-40B4-BE49-F238E27FC236}">
                <a16:creationId xmlns:a16="http://schemas.microsoft.com/office/drawing/2014/main" id="{9CDE6538-1A43-4146-DE07-ABD70DA0DE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7199" y="3849342"/>
            <a:ext cx="5689601" cy="403778"/>
          </a:xfrm>
          <a:prstGeom prst="rect">
            <a:avLst/>
          </a:prstGeom>
        </p:spPr>
      </p:pic>
      <p:pic>
        <p:nvPicPr>
          <p:cNvPr id="25" name="Picture 24">
            <a:extLst>
              <a:ext uri="{FF2B5EF4-FFF2-40B4-BE49-F238E27FC236}">
                <a16:creationId xmlns:a16="http://schemas.microsoft.com/office/drawing/2014/main" id="{2C181628-A832-9FC4-F5C9-B760C0FBC4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27199" y="4420643"/>
            <a:ext cx="5689601" cy="430062"/>
          </a:xfrm>
          <a:prstGeom prst="rect">
            <a:avLst/>
          </a:prstGeom>
        </p:spPr>
      </p:pic>
    </p:spTree>
    <p:extLst>
      <p:ext uri="{BB962C8B-B14F-4D97-AF65-F5344CB8AC3E}">
        <p14:creationId xmlns:p14="http://schemas.microsoft.com/office/powerpoint/2010/main" val="306013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468643" y="145133"/>
            <a:ext cx="8198250" cy="1088639"/>
          </a:xfrm>
        </p:spPr>
        <p:txBody>
          <a:bodyPr/>
          <a:lstStyle/>
          <a:p>
            <a:r>
              <a:rPr lang="it-IT" dirty="0"/>
              <a:t>Cos’è </a:t>
            </a:r>
            <a:r>
              <a:rPr lang="it-IT" dirty="0" err="1"/>
              <a:t>WebAssembly</a:t>
            </a:r>
            <a:r>
              <a:rPr lang="it-IT" dirty="0"/>
              <a:t>?</a:t>
            </a:r>
          </a:p>
        </p:txBody>
      </p:sp>
      <p:sp>
        <p:nvSpPr>
          <p:cNvPr id="2" name="Segnaposto piè di pagina 2">
            <a:extLst>
              <a:ext uri="{FF2B5EF4-FFF2-40B4-BE49-F238E27FC236}">
                <a16:creationId xmlns:a16="http://schemas.microsoft.com/office/drawing/2014/main" id="{D6B8BB7B-F1CA-B36F-E013-CCC8ED45276B}"/>
              </a:ext>
            </a:extLst>
          </p:cNvPr>
          <p:cNvSpPr>
            <a:spLocks noGrp="1"/>
          </p:cNvSpPr>
          <p:nvPr>
            <p:ph type="ftr" sz="quarter" idx="10"/>
          </p:nvPr>
        </p:nvSpPr>
        <p:spPr>
          <a:xfrm>
            <a:off x="366122" y="6286803"/>
            <a:ext cx="7196162" cy="312405"/>
          </a:xfrm>
        </p:spPr>
        <p:txBody>
          <a:bodyPr/>
          <a:lstStyle/>
          <a:p>
            <a:pPr>
              <a:defRPr/>
            </a:pPr>
            <a:r>
              <a:rPr lang="en-US" altLang="en-US" dirty="0" err="1"/>
              <a:t>WebAssembly</a:t>
            </a:r>
            <a:r>
              <a:rPr lang="en-US" altLang="en-US" dirty="0"/>
              <a:t> – </a:t>
            </a:r>
            <a:r>
              <a:rPr lang="en-US" altLang="en-US" dirty="0" err="1"/>
              <a:t>XMASDev</a:t>
            </a:r>
            <a:r>
              <a:rPr lang="en-US" altLang="en-US" dirty="0"/>
              <a:t> 16/12/2022</a:t>
            </a:r>
          </a:p>
        </p:txBody>
      </p:sp>
      <p:pic>
        <p:nvPicPr>
          <p:cNvPr id="5" name="Immagine 4">
            <a:hlinkClick r:id="rId3"/>
            <a:extLst>
              <a:ext uri="{FF2B5EF4-FFF2-40B4-BE49-F238E27FC236}">
                <a16:creationId xmlns:a16="http://schemas.microsoft.com/office/drawing/2014/main" id="{C5145E14-FD51-E09A-A51A-ACD940DCFFEB}"/>
              </a:ext>
            </a:extLst>
          </p:cNvPr>
          <p:cNvPicPr>
            <a:picLocks noChangeAspect="1"/>
          </p:cNvPicPr>
          <p:nvPr/>
        </p:nvPicPr>
        <p:blipFill>
          <a:blip r:embed="rId4"/>
          <a:stretch>
            <a:fillRect/>
          </a:stretch>
        </p:blipFill>
        <p:spPr>
          <a:xfrm>
            <a:off x="380415" y="1553584"/>
            <a:ext cx="8383170" cy="3543795"/>
          </a:xfrm>
          <a:prstGeom prst="rect">
            <a:avLst/>
          </a:prstGeom>
        </p:spPr>
      </p:pic>
    </p:spTree>
    <p:extLst>
      <p:ext uri="{BB962C8B-B14F-4D97-AF65-F5344CB8AC3E}">
        <p14:creationId xmlns:p14="http://schemas.microsoft.com/office/powerpoint/2010/main" val="586833434"/>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470630" y="366550"/>
            <a:ext cx="8198250" cy="659993"/>
          </a:xfrm>
        </p:spPr>
        <p:txBody>
          <a:bodyPr/>
          <a:lstStyle/>
          <a:p>
            <a:r>
              <a:rPr lang="it-IT" sz="3200" dirty="0"/>
              <a:t>Sarà la fine di JavaScript?</a:t>
            </a:r>
          </a:p>
        </p:txBody>
      </p:sp>
      <p:sp>
        <p:nvSpPr>
          <p:cNvPr id="3" name="Segnaposto piè di pagina 2">
            <a:extLst>
              <a:ext uri="{FF2B5EF4-FFF2-40B4-BE49-F238E27FC236}">
                <a16:creationId xmlns:a16="http://schemas.microsoft.com/office/drawing/2014/main" id="{014017B1-0D2D-F5B7-2062-FD433A45C4A3}"/>
              </a:ext>
            </a:extLst>
          </p:cNvPr>
          <p:cNvSpPr>
            <a:spLocks noGrp="1"/>
          </p:cNvSpPr>
          <p:nvPr>
            <p:ph type="ftr" sz="quarter" idx="10"/>
          </p:nvPr>
        </p:nvSpPr>
        <p:spPr>
          <a:xfrm>
            <a:off x="366122" y="6286803"/>
            <a:ext cx="7196162" cy="312405"/>
          </a:xfrm>
        </p:spPr>
        <p:txBody>
          <a:bodyPr/>
          <a:lstStyle/>
          <a:p>
            <a:pPr>
              <a:defRPr/>
            </a:pPr>
            <a:r>
              <a:rPr lang="en-US" altLang="en-US" dirty="0" err="1"/>
              <a:t>WebAssembly</a:t>
            </a:r>
            <a:r>
              <a:rPr lang="en-US" altLang="en-US" dirty="0"/>
              <a:t> – </a:t>
            </a:r>
            <a:r>
              <a:rPr lang="en-US" altLang="en-US" dirty="0" err="1"/>
              <a:t>XMASDev</a:t>
            </a:r>
            <a:r>
              <a:rPr lang="en-US" altLang="en-US" dirty="0"/>
              <a:t> 16/12/2022</a:t>
            </a:r>
          </a:p>
        </p:txBody>
      </p:sp>
      <p:pic>
        <p:nvPicPr>
          <p:cNvPr id="5" name="Immagine 4">
            <a:extLst>
              <a:ext uri="{FF2B5EF4-FFF2-40B4-BE49-F238E27FC236}">
                <a16:creationId xmlns:a16="http://schemas.microsoft.com/office/drawing/2014/main" id="{B7ED0A96-A6CA-9C19-0496-C21D8482E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004" y="1257299"/>
            <a:ext cx="8402128" cy="4726197"/>
          </a:xfrm>
          <a:prstGeom prst="rect">
            <a:avLst/>
          </a:prstGeom>
        </p:spPr>
      </p:pic>
    </p:spTree>
    <p:extLst>
      <p:ext uri="{BB962C8B-B14F-4D97-AF65-F5344CB8AC3E}">
        <p14:creationId xmlns:p14="http://schemas.microsoft.com/office/powerpoint/2010/main" val="3820180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470630" y="366550"/>
            <a:ext cx="8198250" cy="659993"/>
          </a:xfrm>
        </p:spPr>
        <p:txBody>
          <a:bodyPr/>
          <a:lstStyle/>
          <a:p>
            <a:r>
              <a:rPr lang="it-IT" sz="3200" dirty="0"/>
              <a:t>Use Case: ottimizzazione immagini</a:t>
            </a:r>
          </a:p>
        </p:txBody>
      </p:sp>
      <p:sp>
        <p:nvSpPr>
          <p:cNvPr id="3" name="Segnaposto piè di pagina 2">
            <a:extLst>
              <a:ext uri="{FF2B5EF4-FFF2-40B4-BE49-F238E27FC236}">
                <a16:creationId xmlns:a16="http://schemas.microsoft.com/office/drawing/2014/main" id="{014017B1-0D2D-F5B7-2062-FD433A45C4A3}"/>
              </a:ext>
            </a:extLst>
          </p:cNvPr>
          <p:cNvSpPr>
            <a:spLocks noGrp="1"/>
          </p:cNvSpPr>
          <p:nvPr>
            <p:ph type="ftr" sz="quarter" idx="10"/>
          </p:nvPr>
        </p:nvSpPr>
        <p:spPr>
          <a:xfrm>
            <a:off x="366122" y="6286803"/>
            <a:ext cx="7196162" cy="312405"/>
          </a:xfrm>
        </p:spPr>
        <p:txBody>
          <a:bodyPr/>
          <a:lstStyle/>
          <a:p>
            <a:pPr>
              <a:defRPr/>
            </a:pPr>
            <a:r>
              <a:rPr lang="en-US" altLang="en-US" dirty="0" err="1"/>
              <a:t>WebAssembly</a:t>
            </a:r>
            <a:r>
              <a:rPr lang="en-US" altLang="en-US" dirty="0"/>
              <a:t> – </a:t>
            </a:r>
            <a:r>
              <a:rPr lang="en-US" altLang="en-US" dirty="0" err="1"/>
              <a:t>XMASDev</a:t>
            </a:r>
            <a:r>
              <a:rPr lang="en-US" altLang="en-US" dirty="0"/>
              <a:t> 16/12/2022</a:t>
            </a:r>
          </a:p>
        </p:txBody>
      </p:sp>
    </p:spTree>
    <p:extLst>
      <p:ext uri="{BB962C8B-B14F-4D97-AF65-F5344CB8AC3E}">
        <p14:creationId xmlns:p14="http://schemas.microsoft.com/office/powerpoint/2010/main" val="3147786531"/>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470630" y="366550"/>
            <a:ext cx="8198250" cy="659993"/>
          </a:xfrm>
        </p:spPr>
        <p:txBody>
          <a:bodyPr/>
          <a:lstStyle/>
          <a:p>
            <a:r>
              <a:rPr lang="it-IT" sz="3200" dirty="0"/>
              <a:t>Use Case: ottimizzazione immagini</a:t>
            </a:r>
          </a:p>
        </p:txBody>
      </p:sp>
      <p:sp>
        <p:nvSpPr>
          <p:cNvPr id="3" name="Segnaposto piè di pagina 2">
            <a:extLst>
              <a:ext uri="{FF2B5EF4-FFF2-40B4-BE49-F238E27FC236}">
                <a16:creationId xmlns:a16="http://schemas.microsoft.com/office/drawing/2014/main" id="{014017B1-0D2D-F5B7-2062-FD433A45C4A3}"/>
              </a:ext>
            </a:extLst>
          </p:cNvPr>
          <p:cNvSpPr>
            <a:spLocks noGrp="1"/>
          </p:cNvSpPr>
          <p:nvPr>
            <p:ph type="ftr" sz="quarter" idx="10"/>
          </p:nvPr>
        </p:nvSpPr>
        <p:spPr>
          <a:xfrm>
            <a:off x="366122" y="6286803"/>
            <a:ext cx="7196162" cy="312405"/>
          </a:xfrm>
        </p:spPr>
        <p:txBody>
          <a:bodyPr/>
          <a:lstStyle/>
          <a:p>
            <a:pPr>
              <a:defRPr/>
            </a:pPr>
            <a:r>
              <a:rPr lang="en-US" altLang="en-US" dirty="0" err="1"/>
              <a:t>WebAssembly</a:t>
            </a:r>
            <a:r>
              <a:rPr lang="en-US" altLang="en-US" dirty="0"/>
              <a:t> – </a:t>
            </a:r>
            <a:r>
              <a:rPr lang="en-US" altLang="en-US" dirty="0" err="1"/>
              <a:t>XMASDev</a:t>
            </a:r>
            <a:r>
              <a:rPr lang="en-US" altLang="en-US" dirty="0"/>
              <a:t> 16/12/2022</a:t>
            </a:r>
          </a:p>
        </p:txBody>
      </p:sp>
      <p:pic>
        <p:nvPicPr>
          <p:cNvPr id="6" name="Picture 5">
            <a:extLst>
              <a:ext uri="{FF2B5EF4-FFF2-40B4-BE49-F238E27FC236}">
                <a16:creationId xmlns:a16="http://schemas.microsoft.com/office/drawing/2014/main" id="{70C8785F-B798-1F60-6BCF-442B39E02FD0}"/>
              </a:ext>
            </a:extLst>
          </p:cNvPr>
          <p:cNvPicPr>
            <a:picLocks noChangeAspect="1"/>
          </p:cNvPicPr>
          <p:nvPr/>
        </p:nvPicPr>
        <p:blipFill>
          <a:blip r:embed="rId2"/>
          <a:stretch>
            <a:fillRect/>
          </a:stretch>
        </p:blipFill>
        <p:spPr>
          <a:xfrm>
            <a:off x="685800" y="1465446"/>
            <a:ext cx="7772400" cy="3927107"/>
          </a:xfrm>
          <a:prstGeom prst="rect">
            <a:avLst/>
          </a:prstGeom>
        </p:spPr>
      </p:pic>
    </p:spTree>
    <p:extLst>
      <p:ext uri="{BB962C8B-B14F-4D97-AF65-F5344CB8AC3E}">
        <p14:creationId xmlns:p14="http://schemas.microsoft.com/office/powerpoint/2010/main" val="2103773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470630" y="366550"/>
            <a:ext cx="8198250" cy="659993"/>
          </a:xfrm>
        </p:spPr>
        <p:txBody>
          <a:bodyPr/>
          <a:lstStyle/>
          <a:p>
            <a:r>
              <a:rPr lang="it-IT" sz="3200" dirty="0"/>
              <a:t>WASI</a:t>
            </a:r>
          </a:p>
        </p:txBody>
      </p:sp>
      <p:sp>
        <p:nvSpPr>
          <p:cNvPr id="3" name="Segnaposto piè di pagina 2">
            <a:extLst>
              <a:ext uri="{FF2B5EF4-FFF2-40B4-BE49-F238E27FC236}">
                <a16:creationId xmlns:a16="http://schemas.microsoft.com/office/drawing/2014/main" id="{014017B1-0D2D-F5B7-2062-FD433A45C4A3}"/>
              </a:ext>
            </a:extLst>
          </p:cNvPr>
          <p:cNvSpPr>
            <a:spLocks noGrp="1"/>
          </p:cNvSpPr>
          <p:nvPr>
            <p:ph type="ftr" sz="quarter" idx="10"/>
          </p:nvPr>
        </p:nvSpPr>
        <p:spPr>
          <a:xfrm>
            <a:off x="366122" y="6286803"/>
            <a:ext cx="7196162" cy="312405"/>
          </a:xfrm>
        </p:spPr>
        <p:txBody>
          <a:bodyPr/>
          <a:lstStyle/>
          <a:p>
            <a:pPr>
              <a:defRPr/>
            </a:pPr>
            <a:r>
              <a:rPr lang="en-US" altLang="en-US" dirty="0" err="1"/>
              <a:t>WebAssembly</a:t>
            </a:r>
            <a:r>
              <a:rPr lang="en-US" altLang="en-US" dirty="0"/>
              <a:t> – </a:t>
            </a:r>
            <a:r>
              <a:rPr lang="en-US" altLang="en-US" dirty="0" err="1"/>
              <a:t>XMASDev</a:t>
            </a:r>
            <a:r>
              <a:rPr lang="en-US" altLang="en-US" dirty="0"/>
              <a:t> 16/12/2022</a:t>
            </a:r>
          </a:p>
        </p:txBody>
      </p:sp>
      <p:pic>
        <p:nvPicPr>
          <p:cNvPr id="5" name="Immagine 4">
            <a:extLst>
              <a:ext uri="{FF2B5EF4-FFF2-40B4-BE49-F238E27FC236}">
                <a16:creationId xmlns:a16="http://schemas.microsoft.com/office/drawing/2014/main" id="{F39B4D7B-FB6E-51C4-0675-7309D2896E6B}"/>
              </a:ext>
            </a:extLst>
          </p:cNvPr>
          <p:cNvPicPr>
            <a:picLocks noChangeAspect="1"/>
          </p:cNvPicPr>
          <p:nvPr/>
        </p:nvPicPr>
        <p:blipFill>
          <a:blip r:embed="rId3"/>
          <a:stretch>
            <a:fillRect/>
          </a:stretch>
        </p:blipFill>
        <p:spPr>
          <a:xfrm>
            <a:off x="2246592" y="1246260"/>
            <a:ext cx="5315692" cy="3658111"/>
          </a:xfrm>
          <a:prstGeom prst="rect">
            <a:avLst/>
          </a:prstGeom>
        </p:spPr>
      </p:pic>
    </p:spTree>
    <p:extLst>
      <p:ext uri="{BB962C8B-B14F-4D97-AF65-F5344CB8AC3E}">
        <p14:creationId xmlns:p14="http://schemas.microsoft.com/office/powerpoint/2010/main" val="1331611757"/>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470630" y="366550"/>
            <a:ext cx="8198250" cy="659993"/>
          </a:xfrm>
        </p:spPr>
        <p:txBody>
          <a:bodyPr/>
          <a:lstStyle/>
          <a:p>
            <a:r>
              <a:rPr lang="it-IT" sz="3200" dirty="0"/>
              <a:t>WAGI</a:t>
            </a:r>
          </a:p>
        </p:txBody>
      </p:sp>
      <p:sp>
        <p:nvSpPr>
          <p:cNvPr id="3" name="Segnaposto piè di pagina 2">
            <a:extLst>
              <a:ext uri="{FF2B5EF4-FFF2-40B4-BE49-F238E27FC236}">
                <a16:creationId xmlns:a16="http://schemas.microsoft.com/office/drawing/2014/main" id="{014017B1-0D2D-F5B7-2062-FD433A45C4A3}"/>
              </a:ext>
            </a:extLst>
          </p:cNvPr>
          <p:cNvSpPr>
            <a:spLocks noGrp="1"/>
          </p:cNvSpPr>
          <p:nvPr>
            <p:ph type="ftr" sz="quarter" idx="10"/>
          </p:nvPr>
        </p:nvSpPr>
        <p:spPr>
          <a:xfrm>
            <a:off x="366122" y="6286803"/>
            <a:ext cx="7196162" cy="312405"/>
          </a:xfrm>
        </p:spPr>
        <p:txBody>
          <a:bodyPr/>
          <a:lstStyle/>
          <a:p>
            <a:pPr>
              <a:defRPr/>
            </a:pPr>
            <a:r>
              <a:rPr lang="en-US" altLang="en-US" dirty="0" err="1"/>
              <a:t>WebAssembly</a:t>
            </a:r>
            <a:r>
              <a:rPr lang="en-US" altLang="en-US" dirty="0"/>
              <a:t> – </a:t>
            </a:r>
            <a:r>
              <a:rPr lang="en-US" altLang="en-US" dirty="0" err="1"/>
              <a:t>XMASDev</a:t>
            </a:r>
            <a:r>
              <a:rPr lang="en-US" altLang="en-US" dirty="0"/>
              <a:t> 16/12/2022</a:t>
            </a:r>
          </a:p>
        </p:txBody>
      </p:sp>
      <p:pic>
        <p:nvPicPr>
          <p:cNvPr id="4098" name="Picture 2" descr="Icona Del Desktop Computer O Logo Nera, Desktop Computer Domestico  Personale Illustrazione Vettoriale - Illustrazione di hardware, scrittorio:  131970747">
            <a:extLst>
              <a:ext uri="{FF2B5EF4-FFF2-40B4-BE49-F238E27FC236}">
                <a16:creationId xmlns:a16="http://schemas.microsoft.com/office/drawing/2014/main" id="{F86CA434-3624-B1CF-BF4F-F3F5C50839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630" y="1199809"/>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erver Logo Vector Art, Icons, and Graphics for Free Download">
            <a:extLst>
              <a:ext uri="{FF2B5EF4-FFF2-40B4-BE49-F238E27FC236}">
                <a16:creationId xmlns:a16="http://schemas.microsoft.com/office/drawing/2014/main" id="{8B07F987-5A30-1CAD-29BC-6269BC31D9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7357" y="2357437"/>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Open and close brackets enclosing a hexagon - Free icons">
            <a:extLst>
              <a:ext uri="{FF2B5EF4-FFF2-40B4-BE49-F238E27FC236}">
                <a16:creationId xmlns:a16="http://schemas.microsoft.com/office/drawing/2014/main" id="{31B6488A-F32A-470F-C460-C817661A94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3968" y="3583507"/>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ttore a gomito 8">
            <a:extLst>
              <a:ext uri="{FF2B5EF4-FFF2-40B4-BE49-F238E27FC236}">
                <a16:creationId xmlns:a16="http://schemas.microsoft.com/office/drawing/2014/main" id="{8205DC8B-A96C-6519-CDAD-9B0F0305B5F1}"/>
              </a:ext>
            </a:extLst>
          </p:cNvPr>
          <p:cNvCxnSpPr/>
          <p:nvPr/>
        </p:nvCxnSpPr>
        <p:spPr>
          <a:xfrm>
            <a:off x="2379216" y="1846555"/>
            <a:ext cx="1473693" cy="7457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ttore a gomito 10">
            <a:extLst>
              <a:ext uri="{FF2B5EF4-FFF2-40B4-BE49-F238E27FC236}">
                <a16:creationId xmlns:a16="http://schemas.microsoft.com/office/drawing/2014/main" id="{846E854E-354C-5EDE-417E-DD4C02E78F22}"/>
              </a:ext>
            </a:extLst>
          </p:cNvPr>
          <p:cNvCxnSpPr>
            <a:cxnSpLocks/>
          </p:cNvCxnSpPr>
          <p:nvPr/>
        </p:nvCxnSpPr>
        <p:spPr>
          <a:xfrm>
            <a:off x="4740676" y="2893856"/>
            <a:ext cx="1953087" cy="9762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ttore a gomito 12">
            <a:extLst>
              <a:ext uri="{FF2B5EF4-FFF2-40B4-BE49-F238E27FC236}">
                <a16:creationId xmlns:a16="http://schemas.microsoft.com/office/drawing/2014/main" id="{F3C53BE9-8AD4-067A-8B1A-51D05ECE5619}"/>
              </a:ext>
            </a:extLst>
          </p:cNvPr>
          <p:cNvCxnSpPr>
            <a:cxnSpLocks/>
          </p:cNvCxnSpPr>
          <p:nvPr/>
        </p:nvCxnSpPr>
        <p:spPr>
          <a:xfrm rot="10800000">
            <a:off x="4740676" y="4017623"/>
            <a:ext cx="1828800" cy="10431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ttore a gomito 17">
            <a:extLst>
              <a:ext uri="{FF2B5EF4-FFF2-40B4-BE49-F238E27FC236}">
                <a16:creationId xmlns:a16="http://schemas.microsoft.com/office/drawing/2014/main" id="{92451E96-C9DA-8FCA-F24D-0285FF40C4EA}"/>
              </a:ext>
            </a:extLst>
          </p:cNvPr>
          <p:cNvCxnSpPr/>
          <p:nvPr/>
        </p:nvCxnSpPr>
        <p:spPr>
          <a:xfrm rot="10800000">
            <a:off x="1287263" y="2476870"/>
            <a:ext cx="2565647" cy="1441116"/>
          </a:xfrm>
          <a:prstGeom prst="bentConnector3">
            <a:avLst>
              <a:gd name="adj1" fmla="val 9982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56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470630" y="366550"/>
            <a:ext cx="8198250" cy="659993"/>
          </a:xfrm>
        </p:spPr>
        <p:txBody>
          <a:bodyPr/>
          <a:lstStyle/>
          <a:p>
            <a:r>
              <a:rPr lang="it-IT" sz="3200" dirty="0" err="1"/>
              <a:t>WebAssembly</a:t>
            </a:r>
            <a:r>
              <a:rPr lang="it-IT" sz="3200" dirty="0"/>
              <a:t> and .NET</a:t>
            </a:r>
          </a:p>
        </p:txBody>
      </p:sp>
      <p:pic>
        <p:nvPicPr>
          <p:cNvPr id="2050" name="Picture 2" descr="Introduction to Blazor. Web development with c# | inventiv">
            <a:extLst>
              <a:ext uri="{FF2B5EF4-FFF2-40B4-BE49-F238E27FC236}">
                <a16:creationId xmlns:a16="http://schemas.microsoft.com/office/drawing/2014/main" id="{1C80238B-EF29-50F3-3B68-916B0342F2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6409" y="1502736"/>
            <a:ext cx="3170746" cy="1723543"/>
          </a:xfrm>
          <a:prstGeom prst="rect">
            <a:avLst/>
          </a:prstGeom>
          <a:noFill/>
          <a:extLst>
            <a:ext uri="{909E8E84-426E-40DD-AFC4-6F175D3DCCD1}">
              <a14:hiddenFill xmlns:a14="http://schemas.microsoft.com/office/drawing/2010/main">
                <a:solidFill>
                  <a:srgbClr val="FFFFFF"/>
                </a:solidFill>
              </a14:hiddenFill>
            </a:ext>
          </a:extLst>
        </p:spPr>
      </p:pic>
      <p:sp>
        <p:nvSpPr>
          <p:cNvPr id="7" name="Segnaposto piè di pagina 2">
            <a:extLst>
              <a:ext uri="{FF2B5EF4-FFF2-40B4-BE49-F238E27FC236}">
                <a16:creationId xmlns:a16="http://schemas.microsoft.com/office/drawing/2014/main" id="{F513D13F-7446-0A96-80CC-81CE0879EC2B}"/>
              </a:ext>
            </a:extLst>
          </p:cNvPr>
          <p:cNvSpPr>
            <a:spLocks noGrp="1"/>
          </p:cNvSpPr>
          <p:nvPr>
            <p:ph type="ftr" sz="quarter" idx="10"/>
          </p:nvPr>
        </p:nvSpPr>
        <p:spPr>
          <a:xfrm>
            <a:off x="366122" y="6286803"/>
            <a:ext cx="7196162" cy="312405"/>
          </a:xfrm>
        </p:spPr>
        <p:txBody>
          <a:bodyPr/>
          <a:lstStyle/>
          <a:p>
            <a:pPr>
              <a:defRPr/>
            </a:pPr>
            <a:r>
              <a:rPr lang="en-US" altLang="en-US" dirty="0" err="1"/>
              <a:t>WebAssembly</a:t>
            </a:r>
            <a:r>
              <a:rPr lang="en-US" altLang="en-US" dirty="0"/>
              <a:t> – </a:t>
            </a:r>
            <a:r>
              <a:rPr lang="en-US" altLang="en-US" dirty="0" err="1"/>
              <a:t>XMASDev</a:t>
            </a:r>
            <a:r>
              <a:rPr lang="en-US" altLang="en-US" dirty="0"/>
              <a:t> 16/12/2022</a:t>
            </a:r>
          </a:p>
        </p:txBody>
      </p:sp>
      <p:sp>
        <p:nvSpPr>
          <p:cNvPr id="3" name="CasellaDiTesto 2">
            <a:extLst>
              <a:ext uri="{FF2B5EF4-FFF2-40B4-BE49-F238E27FC236}">
                <a16:creationId xmlns:a16="http://schemas.microsoft.com/office/drawing/2014/main" id="{9E45C4FF-91C4-7386-2FBA-7621A4BA574B}"/>
              </a:ext>
            </a:extLst>
          </p:cNvPr>
          <p:cNvSpPr txBox="1"/>
          <p:nvPr/>
        </p:nvSpPr>
        <p:spPr>
          <a:xfrm>
            <a:off x="793630" y="3821502"/>
            <a:ext cx="7875250" cy="1477328"/>
          </a:xfrm>
          <a:prstGeom prst="rect">
            <a:avLst/>
          </a:prstGeom>
          <a:noFill/>
        </p:spPr>
        <p:txBody>
          <a:bodyPr wrap="square" rtlCol="0">
            <a:spAutoFit/>
          </a:bodyPr>
          <a:lstStyle/>
          <a:p>
            <a:pPr marL="285750" indent="-285750">
              <a:buFont typeface="Arial" panose="020B0604020202020204" pitchFamily="34" charset="0"/>
              <a:buChar char="•"/>
            </a:pPr>
            <a:r>
              <a:rPr lang="it-IT" dirty="0" err="1"/>
              <a:t>Enhanced</a:t>
            </a:r>
            <a:r>
              <a:rPr lang="it-IT" dirty="0"/>
              <a:t> debugging</a:t>
            </a:r>
          </a:p>
          <a:p>
            <a:pPr marL="285750" indent="-285750">
              <a:buFont typeface="Arial" panose="020B0604020202020204" pitchFamily="34" charset="0"/>
              <a:buChar char="•"/>
            </a:pPr>
            <a:r>
              <a:rPr lang="it-IT" dirty="0"/>
              <a:t>Hot </a:t>
            </a:r>
            <a:r>
              <a:rPr lang="it-IT" dirty="0" err="1"/>
              <a:t>reload</a:t>
            </a:r>
            <a:r>
              <a:rPr lang="it-IT" dirty="0"/>
              <a:t> </a:t>
            </a:r>
            <a:r>
              <a:rPr lang="it-IT" dirty="0" err="1"/>
              <a:t>improvements</a:t>
            </a:r>
            <a:endParaRPr lang="it-IT" dirty="0"/>
          </a:p>
          <a:p>
            <a:pPr marL="285750" indent="-285750">
              <a:buFont typeface="Arial" panose="020B0604020202020204" pitchFamily="34" charset="0"/>
              <a:buChar char="•"/>
            </a:pPr>
            <a:r>
              <a:rPr lang="it-IT" dirty="0" err="1"/>
              <a:t>Expanded</a:t>
            </a:r>
            <a:r>
              <a:rPr lang="it-IT" dirty="0"/>
              <a:t> web </a:t>
            </a:r>
            <a:r>
              <a:rPr lang="it-IT" dirty="0" err="1"/>
              <a:t>crypto</a:t>
            </a:r>
            <a:endParaRPr lang="it-IT" dirty="0"/>
          </a:p>
          <a:p>
            <a:pPr marL="285750" indent="-285750">
              <a:buFont typeface="Arial" panose="020B0604020202020204" pitchFamily="34" charset="0"/>
              <a:buChar char="•"/>
            </a:pPr>
            <a:r>
              <a:rPr lang="it-IT" dirty="0" err="1"/>
              <a:t>Improved</a:t>
            </a:r>
            <a:r>
              <a:rPr lang="it-IT" dirty="0"/>
              <a:t> JavaScript </a:t>
            </a:r>
            <a:r>
              <a:rPr lang="it-IT" dirty="0" err="1"/>
              <a:t>interop</a:t>
            </a:r>
            <a:endParaRPr lang="it-IT" dirty="0"/>
          </a:p>
          <a:p>
            <a:pPr marL="285750" indent="-285750">
              <a:buFont typeface="Arial" panose="020B0604020202020204" pitchFamily="34" charset="0"/>
              <a:buChar char="•"/>
            </a:pPr>
            <a:r>
              <a:rPr lang="it-IT" dirty="0"/>
              <a:t>Multithreading (preview)</a:t>
            </a:r>
          </a:p>
        </p:txBody>
      </p:sp>
    </p:spTree>
    <p:extLst>
      <p:ext uri="{BB962C8B-B14F-4D97-AF65-F5344CB8AC3E}">
        <p14:creationId xmlns:p14="http://schemas.microsoft.com/office/powerpoint/2010/main" val="291944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2">
            <a:extLst>
              <a:ext uri="{FF2B5EF4-FFF2-40B4-BE49-F238E27FC236}">
                <a16:creationId xmlns:a16="http://schemas.microsoft.com/office/drawing/2014/main" id="{699F2DA1-AF57-021B-766C-214758DC4C95}"/>
              </a:ext>
            </a:extLst>
          </p:cNvPr>
          <p:cNvSpPr>
            <a:spLocks noGrp="1"/>
          </p:cNvSpPr>
          <p:nvPr>
            <p:ph type="ftr" sz="quarter" idx="10"/>
          </p:nvPr>
        </p:nvSpPr>
        <p:spPr>
          <a:xfrm>
            <a:off x="366122" y="6286803"/>
            <a:ext cx="7196162" cy="312405"/>
          </a:xfrm>
        </p:spPr>
        <p:txBody>
          <a:bodyPr/>
          <a:lstStyle/>
          <a:p>
            <a:pPr>
              <a:defRPr/>
            </a:pPr>
            <a:r>
              <a:rPr lang="en-US" altLang="en-US" dirty="0" err="1"/>
              <a:t>WebAssembly</a:t>
            </a:r>
            <a:r>
              <a:rPr lang="en-US" altLang="en-US" dirty="0"/>
              <a:t> – </a:t>
            </a:r>
            <a:r>
              <a:rPr lang="en-US" altLang="en-US" dirty="0" err="1"/>
              <a:t>XMASDev</a:t>
            </a:r>
            <a:r>
              <a:rPr lang="en-US" altLang="en-US" dirty="0"/>
              <a:t> 16/12/2022</a:t>
            </a:r>
          </a:p>
        </p:txBody>
      </p:sp>
      <p:pic>
        <p:nvPicPr>
          <p:cNvPr id="9220" name="Picture 4" descr="Natale 2022| Casa di Babbo Natale nella grotta, spettacoli, mercatini">
            <a:extLst>
              <a:ext uri="{FF2B5EF4-FFF2-40B4-BE49-F238E27FC236}">
                <a16:creationId xmlns:a16="http://schemas.microsoft.com/office/drawing/2014/main" id="{5BCBB877-A0F3-24C9-CBBA-C27A2FEBCCD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4835" y="1169655"/>
            <a:ext cx="6547449" cy="3682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497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sz="3200" dirty="0" err="1"/>
              <a:t>WebAssembly</a:t>
            </a:r>
            <a:r>
              <a:rPr lang="it-IT" sz="3200" dirty="0"/>
              <a:t> sostituirà Docker?</a:t>
            </a:r>
          </a:p>
        </p:txBody>
      </p:sp>
      <p:pic>
        <p:nvPicPr>
          <p:cNvPr id="6" name="Immagine 5">
            <a:extLst>
              <a:ext uri="{FF2B5EF4-FFF2-40B4-BE49-F238E27FC236}">
                <a16:creationId xmlns:a16="http://schemas.microsoft.com/office/drawing/2014/main" id="{B2ADD86F-4824-B365-3A48-F946CCA5D93C}"/>
              </a:ext>
            </a:extLst>
          </p:cNvPr>
          <p:cNvPicPr>
            <a:picLocks noChangeAspect="1"/>
          </p:cNvPicPr>
          <p:nvPr/>
        </p:nvPicPr>
        <p:blipFill>
          <a:blip r:embed="rId3"/>
          <a:stretch>
            <a:fillRect/>
          </a:stretch>
        </p:blipFill>
        <p:spPr>
          <a:xfrm>
            <a:off x="470630" y="1122381"/>
            <a:ext cx="3109332" cy="3144666"/>
          </a:xfrm>
          <a:prstGeom prst="rect">
            <a:avLst/>
          </a:prstGeom>
        </p:spPr>
      </p:pic>
      <p:sp>
        <p:nvSpPr>
          <p:cNvPr id="4" name="Segnaposto piè di pagina 2">
            <a:extLst>
              <a:ext uri="{FF2B5EF4-FFF2-40B4-BE49-F238E27FC236}">
                <a16:creationId xmlns:a16="http://schemas.microsoft.com/office/drawing/2014/main" id="{FE8465BA-5ED1-44B3-359B-2B186DCED7DB}"/>
              </a:ext>
            </a:extLst>
          </p:cNvPr>
          <p:cNvSpPr>
            <a:spLocks noGrp="1"/>
          </p:cNvSpPr>
          <p:nvPr>
            <p:ph type="ftr" sz="quarter" idx="10"/>
          </p:nvPr>
        </p:nvSpPr>
        <p:spPr>
          <a:xfrm>
            <a:off x="366122" y="6286803"/>
            <a:ext cx="7196162" cy="312405"/>
          </a:xfrm>
        </p:spPr>
        <p:txBody>
          <a:bodyPr/>
          <a:lstStyle/>
          <a:p>
            <a:pPr>
              <a:defRPr/>
            </a:pPr>
            <a:r>
              <a:rPr lang="en-US" altLang="en-US" dirty="0" err="1"/>
              <a:t>WebAssembly</a:t>
            </a:r>
            <a:r>
              <a:rPr lang="en-US" altLang="en-US" dirty="0"/>
              <a:t> – </a:t>
            </a:r>
            <a:r>
              <a:rPr lang="en-US" altLang="en-US" dirty="0" err="1"/>
              <a:t>XMASDev</a:t>
            </a:r>
            <a:r>
              <a:rPr lang="en-US" altLang="en-US" dirty="0"/>
              <a:t> 16/12/2022</a:t>
            </a:r>
          </a:p>
        </p:txBody>
      </p:sp>
      <p:pic>
        <p:nvPicPr>
          <p:cNvPr id="8" name="Immagine 7">
            <a:extLst>
              <a:ext uri="{FF2B5EF4-FFF2-40B4-BE49-F238E27FC236}">
                <a16:creationId xmlns:a16="http://schemas.microsoft.com/office/drawing/2014/main" id="{75A6B746-A9AE-C5E6-9EE5-B5146B5FC56F}"/>
              </a:ext>
            </a:extLst>
          </p:cNvPr>
          <p:cNvPicPr>
            <a:picLocks noChangeAspect="1"/>
          </p:cNvPicPr>
          <p:nvPr/>
        </p:nvPicPr>
        <p:blipFill>
          <a:blip r:embed="rId4"/>
          <a:stretch>
            <a:fillRect/>
          </a:stretch>
        </p:blipFill>
        <p:spPr>
          <a:xfrm>
            <a:off x="4492758" y="2338703"/>
            <a:ext cx="4176122" cy="3482642"/>
          </a:xfrm>
          <a:prstGeom prst="rect">
            <a:avLst/>
          </a:prstGeom>
        </p:spPr>
      </p:pic>
    </p:spTree>
    <p:extLst>
      <p:ext uri="{BB962C8B-B14F-4D97-AF65-F5344CB8AC3E}">
        <p14:creationId xmlns:p14="http://schemas.microsoft.com/office/powerpoint/2010/main" val="377798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sz="3200" dirty="0"/>
              <a:t>Docker Love </a:t>
            </a:r>
            <a:r>
              <a:rPr lang="it-IT" sz="3200" dirty="0" err="1"/>
              <a:t>WebAssembly</a:t>
            </a:r>
            <a:endParaRPr lang="it-IT" sz="3200" dirty="0"/>
          </a:p>
        </p:txBody>
      </p:sp>
      <p:sp>
        <p:nvSpPr>
          <p:cNvPr id="4" name="Segnaposto piè di pagina 2">
            <a:extLst>
              <a:ext uri="{FF2B5EF4-FFF2-40B4-BE49-F238E27FC236}">
                <a16:creationId xmlns:a16="http://schemas.microsoft.com/office/drawing/2014/main" id="{FE8465BA-5ED1-44B3-359B-2B186DCED7DB}"/>
              </a:ext>
            </a:extLst>
          </p:cNvPr>
          <p:cNvSpPr>
            <a:spLocks noGrp="1"/>
          </p:cNvSpPr>
          <p:nvPr>
            <p:ph type="ftr" sz="quarter" idx="10"/>
          </p:nvPr>
        </p:nvSpPr>
        <p:spPr>
          <a:xfrm>
            <a:off x="366122" y="6286803"/>
            <a:ext cx="7196162" cy="312405"/>
          </a:xfrm>
        </p:spPr>
        <p:txBody>
          <a:bodyPr/>
          <a:lstStyle/>
          <a:p>
            <a:pPr>
              <a:defRPr/>
            </a:pPr>
            <a:r>
              <a:rPr lang="en-US" altLang="en-US" dirty="0" err="1"/>
              <a:t>WebAssembly</a:t>
            </a:r>
            <a:r>
              <a:rPr lang="en-US" altLang="en-US" dirty="0"/>
              <a:t> – </a:t>
            </a:r>
            <a:r>
              <a:rPr lang="en-US" altLang="en-US" dirty="0" err="1"/>
              <a:t>XMASDev</a:t>
            </a:r>
            <a:r>
              <a:rPr lang="en-US" altLang="en-US" dirty="0"/>
              <a:t> 16/12/2022</a:t>
            </a:r>
          </a:p>
        </p:txBody>
      </p:sp>
      <p:sp>
        <p:nvSpPr>
          <p:cNvPr id="3" name="CasellaDiTesto 2">
            <a:extLst>
              <a:ext uri="{FF2B5EF4-FFF2-40B4-BE49-F238E27FC236}">
                <a16:creationId xmlns:a16="http://schemas.microsoft.com/office/drawing/2014/main" id="{7ADE19D5-E791-BDF4-8F82-4A94E7D80EA4}"/>
              </a:ext>
            </a:extLst>
          </p:cNvPr>
          <p:cNvSpPr txBox="1"/>
          <p:nvPr/>
        </p:nvSpPr>
        <p:spPr>
          <a:xfrm>
            <a:off x="4429164" y="5287993"/>
            <a:ext cx="3921206" cy="369332"/>
          </a:xfrm>
          <a:prstGeom prst="rect">
            <a:avLst/>
          </a:prstGeom>
          <a:noFill/>
        </p:spPr>
        <p:txBody>
          <a:bodyPr wrap="square" rtlCol="0">
            <a:spAutoFit/>
          </a:bodyPr>
          <a:lstStyle/>
          <a:p>
            <a:r>
              <a:rPr lang="it-IT" dirty="0">
                <a:hlinkClick r:id="rId3"/>
              </a:rPr>
              <a:t>Docker </a:t>
            </a:r>
            <a:r>
              <a:rPr lang="it-IT" dirty="0" err="1">
                <a:hlinkClick r:id="rId3"/>
              </a:rPr>
              <a:t>launched</a:t>
            </a:r>
            <a:r>
              <a:rPr lang="it-IT" dirty="0">
                <a:hlinkClick r:id="rId3"/>
              </a:rPr>
              <a:t> </a:t>
            </a:r>
            <a:r>
              <a:rPr lang="it-IT" dirty="0" err="1">
                <a:hlinkClick r:id="rId3"/>
              </a:rPr>
              <a:t>WebAssembly</a:t>
            </a:r>
            <a:r>
              <a:rPr lang="it-IT" dirty="0">
                <a:hlinkClick r:id="rId3"/>
              </a:rPr>
              <a:t> support</a:t>
            </a:r>
            <a:endParaRPr lang="it-IT" dirty="0"/>
          </a:p>
        </p:txBody>
      </p:sp>
      <p:pic>
        <p:nvPicPr>
          <p:cNvPr id="7" name="Immagine 6">
            <a:extLst>
              <a:ext uri="{FF2B5EF4-FFF2-40B4-BE49-F238E27FC236}">
                <a16:creationId xmlns:a16="http://schemas.microsoft.com/office/drawing/2014/main" id="{6DD4A7A3-45B5-B82F-16E9-5D2C6FE4196F}"/>
              </a:ext>
            </a:extLst>
          </p:cNvPr>
          <p:cNvPicPr>
            <a:picLocks noChangeAspect="1"/>
          </p:cNvPicPr>
          <p:nvPr/>
        </p:nvPicPr>
        <p:blipFill>
          <a:blip r:embed="rId4"/>
          <a:stretch>
            <a:fillRect/>
          </a:stretch>
        </p:blipFill>
        <p:spPr>
          <a:xfrm>
            <a:off x="1235038" y="2375564"/>
            <a:ext cx="6087325" cy="1514686"/>
          </a:xfrm>
          <a:prstGeom prst="rect">
            <a:avLst/>
          </a:prstGeom>
        </p:spPr>
      </p:pic>
    </p:spTree>
    <p:extLst>
      <p:ext uri="{BB962C8B-B14F-4D97-AF65-F5344CB8AC3E}">
        <p14:creationId xmlns:p14="http://schemas.microsoft.com/office/powerpoint/2010/main" val="308837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2">
            <a:extLst>
              <a:ext uri="{FF2B5EF4-FFF2-40B4-BE49-F238E27FC236}">
                <a16:creationId xmlns:a16="http://schemas.microsoft.com/office/drawing/2014/main" id="{D6B8BB7B-F1CA-B36F-E013-CCC8ED45276B}"/>
              </a:ext>
            </a:extLst>
          </p:cNvPr>
          <p:cNvSpPr>
            <a:spLocks noGrp="1"/>
          </p:cNvSpPr>
          <p:nvPr>
            <p:ph type="ftr" sz="quarter" idx="10"/>
          </p:nvPr>
        </p:nvSpPr>
        <p:spPr>
          <a:xfrm>
            <a:off x="366122" y="6286803"/>
            <a:ext cx="7196162" cy="312405"/>
          </a:xfrm>
        </p:spPr>
        <p:txBody>
          <a:bodyPr/>
          <a:lstStyle/>
          <a:p>
            <a:pPr>
              <a:defRPr/>
            </a:pPr>
            <a:r>
              <a:rPr lang="en-US" altLang="en-US" dirty="0" err="1"/>
              <a:t>WebAssembly</a:t>
            </a:r>
            <a:r>
              <a:rPr lang="en-US" altLang="en-US" dirty="0"/>
              <a:t> – </a:t>
            </a:r>
            <a:r>
              <a:rPr lang="en-US" altLang="en-US" dirty="0" err="1"/>
              <a:t>XMASDev</a:t>
            </a:r>
            <a:r>
              <a:rPr lang="en-US" altLang="en-US" dirty="0"/>
              <a:t> 16/12/2022</a:t>
            </a:r>
          </a:p>
        </p:txBody>
      </p:sp>
      <p:pic>
        <p:nvPicPr>
          <p:cNvPr id="4" name="Picture 3">
            <a:extLst>
              <a:ext uri="{FF2B5EF4-FFF2-40B4-BE49-F238E27FC236}">
                <a16:creationId xmlns:a16="http://schemas.microsoft.com/office/drawing/2014/main" id="{AA1C8D75-CBBB-E596-709E-BE07972C9578}"/>
              </a:ext>
            </a:extLst>
          </p:cNvPr>
          <p:cNvPicPr>
            <a:picLocks noChangeAspect="1"/>
          </p:cNvPicPr>
          <p:nvPr/>
        </p:nvPicPr>
        <p:blipFill>
          <a:blip r:embed="rId2"/>
          <a:stretch>
            <a:fillRect/>
          </a:stretch>
        </p:blipFill>
        <p:spPr>
          <a:xfrm>
            <a:off x="1172817" y="846145"/>
            <a:ext cx="6798365" cy="4510763"/>
          </a:xfrm>
          <a:prstGeom prst="rect">
            <a:avLst/>
          </a:prstGeom>
        </p:spPr>
      </p:pic>
    </p:spTree>
    <p:extLst>
      <p:ext uri="{BB962C8B-B14F-4D97-AF65-F5344CB8AC3E}">
        <p14:creationId xmlns:p14="http://schemas.microsoft.com/office/powerpoint/2010/main" val="235721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2">
            <a:extLst>
              <a:ext uri="{FF2B5EF4-FFF2-40B4-BE49-F238E27FC236}">
                <a16:creationId xmlns:a16="http://schemas.microsoft.com/office/drawing/2014/main" id="{699F2DA1-AF57-021B-766C-214758DC4C95}"/>
              </a:ext>
            </a:extLst>
          </p:cNvPr>
          <p:cNvSpPr>
            <a:spLocks noGrp="1"/>
          </p:cNvSpPr>
          <p:nvPr>
            <p:ph type="ftr" sz="quarter" idx="10"/>
          </p:nvPr>
        </p:nvSpPr>
        <p:spPr>
          <a:xfrm>
            <a:off x="366122" y="6286803"/>
            <a:ext cx="7196162" cy="312405"/>
          </a:xfrm>
        </p:spPr>
        <p:txBody>
          <a:bodyPr/>
          <a:lstStyle/>
          <a:p>
            <a:pPr>
              <a:defRPr/>
            </a:pPr>
            <a:r>
              <a:rPr lang="en-US" altLang="en-US" dirty="0" err="1"/>
              <a:t>WebAssembly</a:t>
            </a:r>
            <a:r>
              <a:rPr lang="en-US" altLang="en-US" dirty="0"/>
              <a:t> – </a:t>
            </a:r>
            <a:r>
              <a:rPr lang="en-US" altLang="en-US" dirty="0" err="1"/>
              <a:t>XMASDev</a:t>
            </a:r>
            <a:r>
              <a:rPr lang="en-US" altLang="en-US" dirty="0"/>
              <a:t> 16/12/2022</a:t>
            </a:r>
          </a:p>
        </p:txBody>
      </p:sp>
      <p:pic>
        <p:nvPicPr>
          <p:cNvPr id="3" name="Picture 4" descr="Natale 2022| Casa di Babbo Natale nella grotta, spettacoli, mercatini">
            <a:extLst>
              <a:ext uri="{FF2B5EF4-FFF2-40B4-BE49-F238E27FC236}">
                <a16:creationId xmlns:a16="http://schemas.microsoft.com/office/drawing/2014/main" id="{B412FEC9-2901-1291-710F-15CA5F353F6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4782" y="1161028"/>
            <a:ext cx="6547449" cy="3682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118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2">
            <a:extLst>
              <a:ext uri="{FF2B5EF4-FFF2-40B4-BE49-F238E27FC236}">
                <a16:creationId xmlns:a16="http://schemas.microsoft.com/office/drawing/2014/main" id="{E0D27F29-910F-F68B-0D38-BEBBE746DC82}"/>
              </a:ext>
            </a:extLst>
          </p:cNvPr>
          <p:cNvSpPr>
            <a:spLocks noGrp="1"/>
          </p:cNvSpPr>
          <p:nvPr>
            <p:ph type="ftr" sz="quarter" idx="10"/>
          </p:nvPr>
        </p:nvSpPr>
        <p:spPr>
          <a:xfrm>
            <a:off x="366122" y="6286803"/>
            <a:ext cx="7196162" cy="312405"/>
          </a:xfrm>
        </p:spPr>
        <p:txBody>
          <a:bodyPr/>
          <a:lstStyle/>
          <a:p>
            <a:pPr>
              <a:defRPr/>
            </a:pPr>
            <a:r>
              <a:rPr lang="en-US" altLang="en-US" dirty="0" err="1"/>
              <a:t>WebAssembly</a:t>
            </a:r>
            <a:r>
              <a:rPr lang="en-US" altLang="en-US" dirty="0"/>
              <a:t> – </a:t>
            </a:r>
            <a:r>
              <a:rPr lang="en-US" altLang="en-US" dirty="0" err="1"/>
              <a:t>XMASDev</a:t>
            </a:r>
            <a:r>
              <a:rPr lang="en-US" altLang="en-US" dirty="0"/>
              <a:t> 16/12/2022</a:t>
            </a:r>
          </a:p>
        </p:txBody>
      </p:sp>
      <p:sp>
        <p:nvSpPr>
          <p:cNvPr id="9" name="CasellaDiTesto 8">
            <a:extLst>
              <a:ext uri="{FF2B5EF4-FFF2-40B4-BE49-F238E27FC236}">
                <a16:creationId xmlns:a16="http://schemas.microsoft.com/office/drawing/2014/main" id="{EC515232-75E7-B97D-04DC-53B7C7FE83F6}"/>
              </a:ext>
            </a:extLst>
          </p:cNvPr>
          <p:cNvSpPr txBox="1"/>
          <p:nvPr/>
        </p:nvSpPr>
        <p:spPr>
          <a:xfrm>
            <a:off x="2087592" y="700744"/>
            <a:ext cx="4572000" cy="4969630"/>
          </a:xfrm>
          <a:prstGeom prst="rect">
            <a:avLst/>
          </a:prstGeom>
          <a:noFill/>
        </p:spPr>
        <p:txBody>
          <a:bodyPr wrap="square">
            <a:spAutoFit/>
          </a:bodyPr>
          <a:lstStyle/>
          <a:p>
            <a:pPr marL="0" marR="0" algn="ctr">
              <a:lnSpc>
                <a:spcPct val="107000"/>
              </a:lnSpc>
              <a:spcBef>
                <a:spcPts val="0"/>
              </a:spcBef>
              <a:spcAft>
                <a:spcPts val="800"/>
              </a:spcAft>
            </a:pPr>
            <a:r>
              <a:rPr lang="it-IT" sz="9600" b="1" dirty="0" err="1">
                <a:ln w="9525" cap="flat" cmpd="sng" algn="ctr">
                  <a:solidFill>
                    <a:srgbClr val="FFFFFF"/>
                  </a:solidFill>
                  <a:prstDash val="solid"/>
                  <a:round/>
                </a:ln>
                <a:solidFill>
                  <a:srgbClr val="5B9BD5"/>
                </a:solidFill>
                <a:effectLst>
                  <a:outerShdw blurRad="12700" dist="38100" dir="2700000" algn="tl">
                    <a:schemeClr val="accent5">
                      <a:lumMod val="60000"/>
                      <a:lumOff val="40000"/>
                    </a:schemeClr>
                  </a:outerShdw>
                </a:effectLst>
                <a:latin typeface="Calibri" panose="020F0502020204030204" pitchFamily="34" charset="0"/>
                <a:ea typeface="Calibri" panose="020F0502020204030204" pitchFamily="34" charset="0"/>
                <a:cs typeface="Times New Roman" panose="02020603050405020304" pitchFamily="18" charset="0"/>
              </a:rPr>
              <a:t>Wasm</a:t>
            </a:r>
            <a:r>
              <a:rPr lang="it-IT" sz="9600" b="1" dirty="0">
                <a:ln w="9525" cap="flat" cmpd="sng" algn="ctr">
                  <a:solidFill>
                    <a:srgbClr val="FFFFFF"/>
                  </a:solidFill>
                  <a:prstDash val="solid"/>
                  <a:round/>
                </a:ln>
                <a:solidFill>
                  <a:srgbClr val="5B9BD5"/>
                </a:solidFill>
                <a:effectLst>
                  <a:outerShdw blurRad="12700" dist="38100" dir="2700000" algn="tl">
                    <a:schemeClr val="accent5">
                      <a:lumMod val="60000"/>
                      <a:lumOff val="40000"/>
                    </a:schemeClr>
                  </a:outerShdw>
                </a:effectLst>
                <a:latin typeface="Calibri" panose="020F0502020204030204" pitchFamily="34" charset="0"/>
                <a:ea typeface="Calibri" panose="020F0502020204030204" pitchFamily="34" charset="0"/>
                <a:cs typeface="Times New Roman" panose="02020603050405020304" pitchFamily="18" charset="0"/>
              </a:rPr>
              <a:t> </a:t>
            </a:r>
          </a:p>
          <a:p>
            <a:pPr marL="0" marR="0" algn="ctr">
              <a:lnSpc>
                <a:spcPct val="107000"/>
              </a:lnSpc>
              <a:spcBef>
                <a:spcPts val="0"/>
              </a:spcBef>
              <a:spcAft>
                <a:spcPts val="800"/>
              </a:spcAft>
            </a:pPr>
            <a:r>
              <a:rPr lang="it-IT" sz="9600" b="1" dirty="0" err="1">
                <a:ln w="9525" cap="flat" cmpd="sng" algn="ctr">
                  <a:solidFill>
                    <a:srgbClr val="FFFFFF"/>
                  </a:solidFill>
                  <a:prstDash val="solid"/>
                  <a:round/>
                </a:ln>
                <a:solidFill>
                  <a:srgbClr val="5B9BD5"/>
                </a:solidFill>
                <a:effectLst>
                  <a:outerShdw blurRad="12700" dist="38100" dir="2700000" algn="tl">
                    <a:schemeClr val="accent5">
                      <a:lumMod val="60000"/>
                      <a:lumOff val="40000"/>
                    </a:schemeClr>
                  </a:outerShdw>
                </a:effectLst>
                <a:latin typeface="Calibri" panose="020F0502020204030204" pitchFamily="34" charset="0"/>
                <a:ea typeface="Calibri" panose="020F0502020204030204" pitchFamily="34" charset="0"/>
                <a:cs typeface="Times New Roman" panose="02020603050405020304" pitchFamily="18" charset="0"/>
              </a:rPr>
              <a:t>is</a:t>
            </a:r>
            <a:r>
              <a:rPr lang="it-IT" sz="9600" b="1" dirty="0">
                <a:ln w="9525" cap="flat" cmpd="sng" algn="ctr">
                  <a:solidFill>
                    <a:srgbClr val="FFFFFF"/>
                  </a:solidFill>
                  <a:prstDash val="solid"/>
                  <a:round/>
                </a:ln>
                <a:solidFill>
                  <a:srgbClr val="5B9BD5"/>
                </a:solidFill>
                <a:effectLst>
                  <a:outerShdw blurRad="12700" dist="38100" dir="2700000" algn="tl">
                    <a:schemeClr val="accent5">
                      <a:lumMod val="60000"/>
                      <a:lumOff val="40000"/>
                    </a:schemeClr>
                  </a:outerShdw>
                </a:effectLst>
                <a:latin typeface="Calibri" panose="020F0502020204030204" pitchFamily="34" charset="0"/>
                <a:ea typeface="Calibri" panose="020F0502020204030204" pitchFamily="34" charset="0"/>
                <a:cs typeface="Times New Roman" panose="02020603050405020304" pitchFamily="18" charset="0"/>
              </a:rPr>
              <a:t> </a:t>
            </a:r>
          </a:p>
          <a:p>
            <a:pPr marL="0" marR="0" algn="ctr">
              <a:lnSpc>
                <a:spcPct val="107000"/>
              </a:lnSpc>
              <a:spcBef>
                <a:spcPts val="0"/>
              </a:spcBef>
              <a:spcAft>
                <a:spcPts val="800"/>
              </a:spcAft>
            </a:pPr>
            <a:r>
              <a:rPr lang="it-IT" sz="9600" b="1" dirty="0" err="1">
                <a:ln w="9525" cap="flat" cmpd="sng" algn="ctr">
                  <a:solidFill>
                    <a:srgbClr val="FFFFFF"/>
                  </a:solidFill>
                  <a:prstDash val="solid"/>
                  <a:round/>
                </a:ln>
                <a:solidFill>
                  <a:srgbClr val="5B9BD5"/>
                </a:solidFill>
                <a:effectLst>
                  <a:outerShdw blurRad="12700" dist="38100" dir="2700000" algn="tl">
                    <a:schemeClr val="accent5">
                      <a:lumMod val="60000"/>
                      <a:lumOff val="40000"/>
                    </a:schemeClr>
                  </a:outerShdw>
                </a:effectLst>
                <a:latin typeface="Calibri" panose="020F0502020204030204" pitchFamily="34" charset="0"/>
                <a:ea typeface="Calibri" panose="020F0502020204030204" pitchFamily="34" charset="0"/>
                <a:cs typeface="Times New Roman" panose="02020603050405020304" pitchFamily="18" charset="0"/>
              </a:rPr>
              <a:t>Awsm</a:t>
            </a:r>
            <a:r>
              <a:rPr lang="it-IT" sz="9600" b="1" dirty="0">
                <a:ln w="9525" cap="flat" cmpd="sng" algn="ctr">
                  <a:solidFill>
                    <a:srgbClr val="FFFFFF"/>
                  </a:solidFill>
                  <a:prstDash val="solid"/>
                  <a:round/>
                </a:ln>
                <a:solidFill>
                  <a:srgbClr val="5B9BD5"/>
                </a:solidFill>
                <a:effectLst>
                  <a:outerShdw blurRad="12700" dist="38100" dir="2700000" algn="tl">
                    <a:schemeClr val="accent5">
                      <a:lumMod val="60000"/>
                      <a:lumOff val="40000"/>
                    </a:schemeClr>
                  </a:outerShdw>
                </a:effectLst>
                <a:latin typeface="Calibri" panose="020F0502020204030204" pitchFamily="34" charset="0"/>
                <a:ea typeface="Calibri" panose="020F0502020204030204" pitchFamily="34" charset="0"/>
                <a:cs typeface="Times New Roman" panose="02020603050405020304" pitchFamily="18" charset="0"/>
              </a:rPr>
              <a:t>!</a:t>
            </a:r>
            <a:endParaRPr lang="it-IT" sz="9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47447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a:t>Thanks</a:t>
            </a:r>
          </a:p>
        </p:txBody>
      </p:sp>
      <p:pic>
        <p:nvPicPr>
          <p:cNvPr id="8" name="Immagine 7" descr="Immagine che contiene persona, uomo, inpiedi, posando&#10;&#10;Descrizione generata automaticamente">
            <a:extLst>
              <a:ext uri="{FF2B5EF4-FFF2-40B4-BE49-F238E27FC236}">
                <a16:creationId xmlns:a16="http://schemas.microsoft.com/office/drawing/2014/main" id="{714121A0-4EF4-EE71-C83D-80C2927BEE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1387" y="2589958"/>
            <a:ext cx="1508955" cy="1508955"/>
          </a:xfrm>
          <a:prstGeom prst="rect">
            <a:avLst/>
          </a:prstGeom>
        </p:spPr>
      </p:pic>
      <p:pic>
        <p:nvPicPr>
          <p:cNvPr id="9" name="Immagine 8">
            <a:extLst>
              <a:ext uri="{FF2B5EF4-FFF2-40B4-BE49-F238E27FC236}">
                <a16:creationId xmlns:a16="http://schemas.microsoft.com/office/drawing/2014/main" id="{7921BE98-8D30-3E5C-E9FB-BE9412688B66}"/>
              </a:ext>
            </a:extLst>
          </p:cNvPr>
          <p:cNvPicPr>
            <a:picLocks noChangeAspect="1"/>
          </p:cNvPicPr>
          <p:nvPr/>
        </p:nvPicPr>
        <p:blipFill>
          <a:blip r:embed="rId4"/>
          <a:stretch>
            <a:fillRect/>
          </a:stretch>
        </p:blipFill>
        <p:spPr>
          <a:xfrm>
            <a:off x="683658" y="1483786"/>
            <a:ext cx="412553" cy="334963"/>
          </a:xfrm>
          <a:prstGeom prst="rect">
            <a:avLst/>
          </a:prstGeom>
        </p:spPr>
      </p:pic>
      <p:sp>
        <p:nvSpPr>
          <p:cNvPr id="10" name="CasellaDiTesto 9">
            <a:extLst>
              <a:ext uri="{FF2B5EF4-FFF2-40B4-BE49-F238E27FC236}">
                <a16:creationId xmlns:a16="http://schemas.microsoft.com/office/drawing/2014/main" id="{3164A1DD-D2D1-CB19-AF52-0502DA953ACC}"/>
              </a:ext>
            </a:extLst>
          </p:cNvPr>
          <p:cNvSpPr txBox="1"/>
          <p:nvPr/>
        </p:nvSpPr>
        <p:spPr>
          <a:xfrm>
            <a:off x="1331719" y="1406584"/>
            <a:ext cx="3240281"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hlinkClick r:id="rId5"/>
              </a:rPr>
              <a:t>alberto.acerbis@intre.it</a:t>
            </a:r>
            <a:endParaRPr lang="it-IT" sz="1400" dirty="0">
              <a:gradFill>
                <a:gsLst>
                  <a:gs pos="2917">
                    <a:schemeClr val="tx1"/>
                  </a:gs>
                  <a:gs pos="30000">
                    <a:schemeClr val="tx1"/>
                  </a:gs>
                </a:gsLst>
                <a:lin ang="5400000" scaled="0"/>
              </a:gradFill>
            </a:endParaRPr>
          </a:p>
        </p:txBody>
      </p:sp>
      <p:sp>
        <p:nvSpPr>
          <p:cNvPr id="11" name="Ovale 10">
            <a:extLst>
              <a:ext uri="{FF2B5EF4-FFF2-40B4-BE49-F238E27FC236}">
                <a16:creationId xmlns:a16="http://schemas.microsoft.com/office/drawing/2014/main" id="{2F2D3E50-22D7-391C-BE80-09E8D876A17A}"/>
              </a:ext>
            </a:extLst>
          </p:cNvPr>
          <p:cNvSpPr/>
          <p:nvPr/>
        </p:nvSpPr>
        <p:spPr>
          <a:xfrm>
            <a:off x="683658" y="3064237"/>
            <a:ext cx="2716949" cy="1121366"/>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59328A"/>
              </a:solidFill>
              <a:highlight>
                <a:srgbClr val="0261C4"/>
              </a:highlight>
            </a:endParaRPr>
          </a:p>
        </p:txBody>
      </p:sp>
      <p:pic>
        <p:nvPicPr>
          <p:cNvPr id="12" name="Immagine 11">
            <a:hlinkClick r:id="rId6"/>
            <a:extLst>
              <a:ext uri="{FF2B5EF4-FFF2-40B4-BE49-F238E27FC236}">
                <a16:creationId xmlns:a16="http://schemas.microsoft.com/office/drawing/2014/main" id="{362AAFBC-08F1-00FC-FC26-32FCBE150056}"/>
              </a:ext>
            </a:extLst>
          </p:cNvPr>
          <p:cNvPicPr>
            <a:picLocks noChangeAspect="1"/>
          </p:cNvPicPr>
          <p:nvPr/>
        </p:nvPicPr>
        <p:blipFill>
          <a:blip r:embed="rId7"/>
          <a:stretch>
            <a:fillRect/>
          </a:stretch>
        </p:blipFill>
        <p:spPr>
          <a:xfrm>
            <a:off x="1202355" y="3430340"/>
            <a:ext cx="1792634" cy="406401"/>
          </a:xfrm>
          <a:prstGeom prst="rect">
            <a:avLst/>
          </a:prstGeom>
        </p:spPr>
      </p:pic>
      <p:pic>
        <p:nvPicPr>
          <p:cNvPr id="15" name="Picture 4">
            <a:hlinkClick r:id="rId8"/>
            <a:extLst>
              <a:ext uri="{FF2B5EF4-FFF2-40B4-BE49-F238E27FC236}">
                <a16:creationId xmlns:a16="http://schemas.microsoft.com/office/drawing/2014/main" id="{3B0874B3-8706-C537-13ED-47E0128F75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5130" y="4249714"/>
            <a:ext cx="2061467" cy="588991"/>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4AB4738A-2C03-A014-A6EB-46778A435B42}"/>
              </a:ext>
            </a:extLst>
          </p:cNvPr>
          <p:cNvPicPr>
            <a:picLocks noChangeAspect="1"/>
          </p:cNvPicPr>
          <p:nvPr/>
        </p:nvPicPr>
        <p:blipFill>
          <a:blip r:embed="rId4"/>
          <a:stretch>
            <a:fillRect/>
          </a:stretch>
        </p:blipFill>
        <p:spPr>
          <a:xfrm>
            <a:off x="689416" y="1981245"/>
            <a:ext cx="412553" cy="334963"/>
          </a:xfrm>
          <a:prstGeom prst="rect">
            <a:avLst/>
          </a:prstGeom>
        </p:spPr>
      </p:pic>
      <p:sp>
        <p:nvSpPr>
          <p:cNvPr id="6" name="CasellaDiTesto 5">
            <a:extLst>
              <a:ext uri="{FF2B5EF4-FFF2-40B4-BE49-F238E27FC236}">
                <a16:creationId xmlns:a16="http://schemas.microsoft.com/office/drawing/2014/main" id="{2C9AE9C1-9C21-5E62-0462-DA54F8E99880}"/>
              </a:ext>
            </a:extLst>
          </p:cNvPr>
          <p:cNvSpPr txBox="1"/>
          <p:nvPr/>
        </p:nvSpPr>
        <p:spPr>
          <a:xfrm>
            <a:off x="1354723" y="1912668"/>
            <a:ext cx="3240281"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hlinkClick r:id="rId10"/>
              </a:rPr>
              <a:t>stefano.maffeis@intre.it</a:t>
            </a:r>
            <a:endParaRPr lang="it-IT" sz="1400" dirty="0">
              <a:gradFill>
                <a:gsLst>
                  <a:gs pos="2917">
                    <a:schemeClr val="tx1"/>
                  </a:gs>
                  <a:gs pos="30000">
                    <a:schemeClr val="tx1"/>
                  </a:gs>
                </a:gsLst>
                <a:lin ang="5400000" scaled="0"/>
              </a:gradFill>
            </a:endParaRPr>
          </a:p>
        </p:txBody>
      </p:sp>
      <p:sp>
        <p:nvSpPr>
          <p:cNvPr id="7" name="Segnaposto piè di pagina 2">
            <a:extLst>
              <a:ext uri="{FF2B5EF4-FFF2-40B4-BE49-F238E27FC236}">
                <a16:creationId xmlns:a16="http://schemas.microsoft.com/office/drawing/2014/main" id="{4DC9FED3-467E-58BB-50C1-A7982073EEDC}"/>
              </a:ext>
            </a:extLst>
          </p:cNvPr>
          <p:cNvSpPr>
            <a:spLocks noGrp="1"/>
          </p:cNvSpPr>
          <p:nvPr>
            <p:ph type="ftr" sz="quarter" idx="10"/>
          </p:nvPr>
        </p:nvSpPr>
        <p:spPr>
          <a:xfrm>
            <a:off x="366122" y="6286803"/>
            <a:ext cx="7018089" cy="312405"/>
          </a:xfrm>
        </p:spPr>
        <p:txBody>
          <a:bodyPr/>
          <a:lstStyle/>
          <a:p>
            <a:pPr>
              <a:defRPr/>
            </a:pPr>
            <a:r>
              <a:rPr lang="en-US" altLang="en-US" dirty="0" err="1"/>
              <a:t>WebAssembly</a:t>
            </a:r>
            <a:r>
              <a:rPr lang="en-US" altLang="en-US" dirty="0"/>
              <a:t> – </a:t>
            </a:r>
            <a:r>
              <a:rPr lang="en-US" altLang="en-US" dirty="0" err="1"/>
              <a:t>XMASDev</a:t>
            </a:r>
            <a:r>
              <a:rPr lang="en-US" altLang="en-US" dirty="0"/>
              <a:t> 16/12/2022</a:t>
            </a:r>
          </a:p>
        </p:txBody>
      </p:sp>
      <p:pic>
        <p:nvPicPr>
          <p:cNvPr id="3074" name="Picture 2">
            <a:extLst>
              <a:ext uri="{FF2B5EF4-FFF2-40B4-BE49-F238E27FC236}">
                <a16:creationId xmlns:a16="http://schemas.microsoft.com/office/drawing/2014/main" id="{6241CF78-5359-0984-49B6-FBFC25260AE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60735" y="2589958"/>
            <a:ext cx="1508955" cy="15089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3CE07CF-C419-DA70-C0F3-D171D8FC874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53695" y="4362128"/>
            <a:ext cx="312405" cy="312405"/>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CC8244CC-9E12-0B39-09D0-678E777A5935}"/>
              </a:ext>
            </a:extLst>
          </p:cNvPr>
          <p:cNvSpPr txBox="1"/>
          <p:nvPr/>
        </p:nvSpPr>
        <p:spPr>
          <a:xfrm>
            <a:off x="4891180" y="4330466"/>
            <a:ext cx="1649041" cy="369332"/>
          </a:xfrm>
          <a:prstGeom prst="rect">
            <a:avLst/>
          </a:prstGeom>
          <a:noFill/>
        </p:spPr>
        <p:txBody>
          <a:bodyPr wrap="none" rtlCol="0">
            <a:spAutoFit/>
          </a:bodyPr>
          <a:lstStyle/>
          <a:p>
            <a:r>
              <a:rPr lang="it-IT" dirty="0">
                <a:hlinkClick r:id="rId13"/>
              </a:rPr>
              <a:t>Stefano Maffeis</a:t>
            </a:r>
            <a:endParaRPr lang="it-IT" dirty="0"/>
          </a:p>
        </p:txBody>
      </p:sp>
    </p:spTree>
    <p:extLst>
      <p:ext uri="{BB962C8B-B14F-4D97-AF65-F5344CB8AC3E}">
        <p14:creationId xmlns:p14="http://schemas.microsoft.com/office/powerpoint/2010/main" val="2365278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468643" y="145133"/>
            <a:ext cx="8198250" cy="1088639"/>
          </a:xfrm>
        </p:spPr>
        <p:txBody>
          <a:bodyPr/>
          <a:lstStyle/>
          <a:p>
            <a:r>
              <a:rPr lang="it-IT" dirty="0"/>
              <a:t>Che fatica questi elfi!</a:t>
            </a:r>
          </a:p>
        </p:txBody>
      </p:sp>
      <p:sp>
        <p:nvSpPr>
          <p:cNvPr id="2" name="Segnaposto piè di pagina 2">
            <a:extLst>
              <a:ext uri="{FF2B5EF4-FFF2-40B4-BE49-F238E27FC236}">
                <a16:creationId xmlns:a16="http://schemas.microsoft.com/office/drawing/2014/main" id="{D6B8BB7B-F1CA-B36F-E013-CCC8ED45276B}"/>
              </a:ext>
            </a:extLst>
          </p:cNvPr>
          <p:cNvSpPr>
            <a:spLocks noGrp="1"/>
          </p:cNvSpPr>
          <p:nvPr>
            <p:ph type="ftr" sz="quarter" idx="10"/>
          </p:nvPr>
        </p:nvSpPr>
        <p:spPr>
          <a:xfrm>
            <a:off x="366122" y="6286803"/>
            <a:ext cx="7196162" cy="312405"/>
          </a:xfrm>
        </p:spPr>
        <p:txBody>
          <a:bodyPr/>
          <a:lstStyle/>
          <a:p>
            <a:pPr>
              <a:defRPr/>
            </a:pPr>
            <a:r>
              <a:rPr lang="en-US" altLang="en-US" dirty="0" err="1"/>
              <a:t>WebAssembly</a:t>
            </a:r>
            <a:r>
              <a:rPr lang="en-US" altLang="en-US" dirty="0"/>
              <a:t> – </a:t>
            </a:r>
            <a:r>
              <a:rPr lang="en-US" altLang="en-US" dirty="0" err="1"/>
              <a:t>XMASDev</a:t>
            </a:r>
            <a:r>
              <a:rPr lang="en-US" altLang="en-US" dirty="0"/>
              <a:t> 16/12/2022</a:t>
            </a:r>
          </a:p>
        </p:txBody>
      </p:sp>
      <p:pic>
        <p:nvPicPr>
          <p:cNvPr id="9" name="Picture 2" descr="Carta da Parati Elfo di Babbo Natale sul bordo Sign - rendering 3D -  PIXERS.IT">
            <a:extLst>
              <a:ext uri="{FF2B5EF4-FFF2-40B4-BE49-F238E27FC236}">
                <a16:creationId xmlns:a16="http://schemas.microsoft.com/office/drawing/2014/main" id="{989708BA-6100-4F25-53A2-AB0F1FBAD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643" y="1849351"/>
            <a:ext cx="4645575" cy="33610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ML Source Code Viewer Websit - App su Google Play">
            <a:extLst>
              <a:ext uri="{FF2B5EF4-FFF2-40B4-BE49-F238E27FC236}">
                <a16:creationId xmlns:a16="http://schemas.microsoft.com/office/drawing/2014/main" id="{CF179156-3DB5-B881-7A7E-03C27CCDB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100" y="3230912"/>
            <a:ext cx="1886368" cy="1886368"/>
          </a:xfrm>
          <a:prstGeom prst="rect">
            <a:avLst/>
          </a:prstGeom>
          <a:noFill/>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FF8585D2-9564-835E-C889-62FE3AFBE8BC}"/>
              </a:ext>
            </a:extLst>
          </p:cNvPr>
          <p:cNvSpPr txBox="1"/>
          <p:nvPr/>
        </p:nvSpPr>
        <p:spPr>
          <a:xfrm>
            <a:off x="7171190" y="2092153"/>
            <a:ext cx="782187" cy="369332"/>
          </a:xfrm>
          <a:prstGeom prst="rect">
            <a:avLst/>
          </a:prstGeom>
          <a:noFill/>
        </p:spPr>
        <p:txBody>
          <a:bodyPr wrap="square" rtlCol="0">
            <a:spAutoFit/>
          </a:bodyPr>
          <a:lstStyle/>
          <a:p>
            <a:r>
              <a:rPr lang="it-IT" dirty="0"/>
              <a:t>1989</a:t>
            </a:r>
          </a:p>
        </p:txBody>
      </p:sp>
    </p:spTree>
    <p:extLst>
      <p:ext uri="{BB962C8B-B14F-4D97-AF65-F5344CB8AC3E}">
        <p14:creationId xmlns:p14="http://schemas.microsoft.com/office/powerpoint/2010/main" val="1449072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468643" y="145133"/>
            <a:ext cx="8198250" cy="1088639"/>
          </a:xfrm>
        </p:spPr>
        <p:txBody>
          <a:bodyPr/>
          <a:lstStyle/>
          <a:p>
            <a:r>
              <a:rPr lang="it-IT" dirty="0"/>
              <a:t>JavaScript … l’allodola</a:t>
            </a:r>
          </a:p>
        </p:txBody>
      </p:sp>
      <p:sp>
        <p:nvSpPr>
          <p:cNvPr id="2" name="Segnaposto piè di pagina 2">
            <a:extLst>
              <a:ext uri="{FF2B5EF4-FFF2-40B4-BE49-F238E27FC236}">
                <a16:creationId xmlns:a16="http://schemas.microsoft.com/office/drawing/2014/main" id="{D6B8BB7B-F1CA-B36F-E013-CCC8ED45276B}"/>
              </a:ext>
            </a:extLst>
          </p:cNvPr>
          <p:cNvSpPr>
            <a:spLocks noGrp="1"/>
          </p:cNvSpPr>
          <p:nvPr>
            <p:ph type="ftr" sz="quarter" idx="10"/>
          </p:nvPr>
        </p:nvSpPr>
        <p:spPr>
          <a:xfrm>
            <a:off x="366122" y="6286803"/>
            <a:ext cx="7196162" cy="312405"/>
          </a:xfrm>
        </p:spPr>
        <p:txBody>
          <a:bodyPr/>
          <a:lstStyle/>
          <a:p>
            <a:pPr>
              <a:defRPr/>
            </a:pPr>
            <a:r>
              <a:rPr lang="en-US" altLang="en-US" dirty="0" err="1"/>
              <a:t>WebAssembly</a:t>
            </a:r>
            <a:r>
              <a:rPr lang="en-US" altLang="en-US" dirty="0"/>
              <a:t> – </a:t>
            </a:r>
            <a:r>
              <a:rPr lang="en-US" altLang="en-US" dirty="0" err="1"/>
              <a:t>XMASDev</a:t>
            </a:r>
            <a:r>
              <a:rPr lang="en-US" altLang="en-US" dirty="0"/>
              <a:t> 16/12/2022</a:t>
            </a:r>
          </a:p>
        </p:txBody>
      </p:sp>
      <p:pic>
        <p:nvPicPr>
          <p:cNvPr id="4" name="Picture 4" descr="Learn JavaScript Tutorial - javatpoint">
            <a:extLst>
              <a:ext uri="{FF2B5EF4-FFF2-40B4-BE49-F238E27FC236}">
                <a16:creationId xmlns:a16="http://schemas.microsoft.com/office/drawing/2014/main" id="{5E5948DD-7FBF-211A-B708-8FDF89E232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2674" y="2770487"/>
            <a:ext cx="1886368" cy="1886368"/>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688B1B28-5DD7-AAA8-8D1A-F899F6D3FB10}"/>
              </a:ext>
            </a:extLst>
          </p:cNvPr>
          <p:cNvSpPr txBox="1"/>
          <p:nvPr/>
        </p:nvSpPr>
        <p:spPr>
          <a:xfrm>
            <a:off x="6092026" y="2244881"/>
            <a:ext cx="782187" cy="369332"/>
          </a:xfrm>
          <a:prstGeom prst="rect">
            <a:avLst/>
          </a:prstGeom>
          <a:noFill/>
        </p:spPr>
        <p:txBody>
          <a:bodyPr wrap="square" rtlCol="0">
            <a:spAutoFit/>
          </a:bodyPr>
          <a:lstStyle/>
          <a:p>
            <a:r>
              <a:rPr lang="it-IT" dirty="0"/>
              <a:t>1995</a:t>
            </a:r>
          </a:p>
        </p:txBody>
      </p:sp>
      <p:pic>
        <p:nvPicPr>
          <p:cNvPr id="1026" name="Picture 2" descr="Caro Babbo Natale -24 &amp; Il Mondo secondo Bombetti - Mammaholic">
            <a:extLst>
              <a:ext uri="{FF2B5EF4-FFF2-40B4-BE49-F238E27FC236}">
                <a16:creationId xmlns:a16="http://schemas.microsoft.com/office/drawing/2014/main" id="{A96F2119-CA70-ECE1-699D-57904746BE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712" y="1344462"/>
            <a:ext cx="2960491" cy="4400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577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468643" y="145133"/>
            <a:ext cx="8198250" cy="1088639"/>
          </a:xfrm>
        </p:spPr>
        <p:txBody>
          <a:bodyPr/>
          <a:lstStyle/>
          <a:p>
            <a:r>
              <a:rPr lang="it-IT" dirty="0" err="1"/>
              <a:t>NativeClient</a:t>
            </a:r>
            <a:endParaRPr lang="it-IT" dirty="0"/>
          </a:p>
        </p:txBody>
      </p:sp>
      <p:sp>
        <p:nvSpPr>
          <p:cNvPr id="2" name="Segnaposto piè di pagina 2">
            <a:extLst>
              <a:ext uri="{FF2B5EF4-FFF2-40B4-BE49-F238E27FC236}">
                <a16:creationId xmlns:a16="http://schemas.microsoft.com/office/drawing/2014/main" id="{D6B8BB7B-F1CA-B36F-E013-CCC8ED45276B}"/>
              </a:ext>
            </a:extLst>
          </p:cNvPr>
          <p:cNvSpPr>
            <a:spLocks noGrp="1"/>
          </p:cNvSpPr>
          <p:nvPr>
            <p:ph type="ftr" sz="quarter" idx="10"/>
          </p:nvPr>
        </p:nvSpPr>
        <p:spPr>
          <a:xfrm>
            <a:off x="366122" y="6286803"/>
            <a:ext cx="7196162" cy="312405"/>
          </a:xfrm>
        </p:spPr>
        <p:txBody>
          <a:bodyPr/>
          <a:lstStyle/>
          <a:p>
            <a:pPr>
              <a:defRPr/>
            </a:pPr>
            <a:r>
              <a:rPr lang="en-US" altLang="en-US" dirty="0" err="1"/>
              <a:t>WebAssembly</a:t>
            </a:r>
            <a:r>
              <a:rPr lang="en-US" altLang="en-US" dirty="0"/>
              <a:t> – </a:t>
            </a:r>
            <a:r>
              <a:rPr lang="en-US" altLang="en-US" dirty="0" err="1"/>
              <a:t>XMASDev</a:t>
            </a:r>
            <a:r>
              <a:rPr lang="en-US" altLang="en-US" dirty="0"/>
              <a:t> 16/12/2022</a:t>
            </a:r>
          </a:p>
        </p:txBody>
      </p:sp>
      <p:pic>
        <p:nvPicPr>
          <p:cNvPr id="6" name="Picture 6" descr="google chrome - Enabling developer tools on a NACL page - Stack Overflow">
            <a:extLst>
              <a:ext uri="{FF2B5EF4-FFF2-40B4-BE49-F238E27FC236}">
                <a16:creationId xmlns:a16="http://schemas.microsoft.com/office/drawing/2014/main" id="{C853CBF2-EA65-26EB-4A80-6976347A5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8936" y="2674382"/>
            <a:ext cx="2705100" cy="1685925"/>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CD299999-3186-1978-6B47-4CBEB53F2CC5}"/>
              </a:ext>
            </a:extLst>
          </p:cNvPr>
          <p:cNvSpPr txBox="1"/>
          <p:nvPr/>
        </p:nvSpPr>
        <p:spPr>
          <a:xfrm>
            <a:off x="6418030" y="1864106"/>
            <a:ext cx="782187" cy="369332"/>
          </a:xfrm>
          <a:prstGeom prst="rect">
            <a:avLst/>
          </a:prstGeom>
          <a:noFill/>
        </p:spPr>
        <p:txBody>
          <a:bodyPr wrap="square" rtlCol="0">
            <a:spAutoFit/>
          </a:bodyPr>
          <a:lstStyle/>
          <a:p>
            <a:r>
              <a:rPr lang="it-IT" dirty="0"/>
              <a:t>2011</a:t>
            </a:r>
          </a:p>
        </p:txBody>
      </p:sp>
      <p:pic>
        <p:nvPicPr>
          <p:cNvPr id="3074" name="Picture 2" descr=" Babbo Natale Elfo Mrs.Claus Completi Cappello di Natale Abito di Natale fantasia Per uomo Per donna Da ragazzo Da ragazza Natale Natale Carnevale vigilia di Natale Adulto Per bambini Feste Natale">
            <a:extLst>
              <a:ext uri="{FF2B5EF4-FFF2-40B4-BE49-F238E27FC236}">
                <a16:creationId xmlns:a16="http://schemas.microsoft.com/office/drawing/2014/main" id="{74E3F0D2-BA37-7F7C-2B2B-C4756ADAFF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039" y="1748450"/>
            <a:ext cx="3352859" cy="3352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833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468643" y="145133"/>
            <a:ext cx="8198250" cy="1088639"/>
          </a:xfrm>
        </p:spPr>
        <p:txBody>
          <a:bodyPr/>
          <a:lstStyle/>
          <a:p>
            <a:r>
              <a:rPr lang="it-IT" dirty="0"/>
              <a:t>Asm.js</a:t>
            </a:r>
          </a:p>
        </p:txBody>
      </p:sp>
      <p:sp>
        <p:nvSpPr>
          <p:cNvPr id="2" name="Segnaposto piè di pagina 2">
            <a:extLst>
              <a:ext uri="{FF2B5EF4-FFF2-40B4-BE49-F238E27FC236}">
                <a16:creationId xmlns:a16="http://schemas.microsoft.com/office/drawing/2014/main" id="{D6B8BB7B-F1CA-B36F-E013-CCC8ED45276B}"/>
              </a:ext>
            </a:extLst>
          </p:cNvPr>
          <p:cNvSpPr>
            <a:spLocks noGrp="1"/>
          </p:cNvSpPr>
          <p:nvPr>
            <p:ph type="ftr" sz="quarter" idx="10"/>
          </p:nvPr>
        </p:nvSpPr>
        <p:spPr>
          <a:xfrm>
            <a:off x="366122" y="6286803"/>
            <a:ext cx="7196162" cy="312405"/>
          </a:xfrm>
        </p:spPr>
        <p:txBody>
          <a:bodyPr/>
          <a:lstStyle/>
          <a:p>
            <a:pPr>
              <a:defRPr/>
            </a:pPr>
            <a:r>
              <a:rPr lang="en-US" altLang="en-US" dirty="0" err="1"/>
              <a:t>WebAssembly</a:t>
            </a:r>
            <a:r>
              <a:rPr lang="en-US" altLang="en-US" dirty="0"/>
              <a:t> – </a:t>
            </a:r>
            <a:r>
              <a:rPr lang="en-US" altLang="en-US" dirty="0" err="1"/>
              <a:t>XMASDev</a:t>
            </a:r>
            <a:r>
              <a:rPr lang="en-US" altLang="en-US" dirty="0"/>
              <a:t> 16/12/2022</a:t>
            </a:r>
          </a:p>
        </p:txBody>
      </p:sp>
      <p:pic>
        <p:nvPicPr>
          <p:cNvPr id="4" name="Picture 8" descr="asm.js, Emscripten &amp; friends | tfw">
            <a:extLst>
              <a:ext uri="{FF2B5EF4-FFF2-40B4-BE49-F238E27FC236}">
                <a16:creationId xmlns:a16="http://schemas.microsoft.com/office/drawing/2014/main" id="{D817A6DC-A0EB-C25E-E68B-4EA187F92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0138" y="2818427"/>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78EB2753-6695-B2D3-520E-C8617CF63AE2}"/>
              </a:ext>
            </a:extLst>
          </p:cNvPr>
          <p:cNvSpPr txBox="1"/>
          <p:nvPr/>
        </p:nvSpPr>
        <p:spPr>
          <a:xfrm>
            <a:off x="6497795" y="2090294"/>
            <a:ext cx="670756" cy="369332"/>
          </a:xfrm>
          <a:prstGeom prst="rect">
            <a:avLst/>
          </a:prstGeom>
          <a:noFill/>
        </p:spPr>
        <p:txBody>
          <a:bodyPr wrap="square" rtlCol="0">
            <a:spAutoFit/>
          </a:bodyPr>
          <a:lstStyle/>
          <a:p>
            <a:r>
              <a:rPr lang="it-IT" dirty="0"/>
              <a:t>2013</a:t>
            </a:r>
          </a:p>
        </p:txBody>
      </p:sp>
      <p:pic>
        <p:nvPicPr>
          <p:cNvPr id="5122" name="Picture 2" descr="Elfo di natale. aiutanti di fantasia carina di babbo natale, adorabili elfi  con regali e decorazioni">
            <a:extLst>
              <a:ext uri="{FF2B5EF4-FFF2-40B4-BE49-F238E27FC236}">
                <a16:creationId xmlns:a16="http://schemas.microsoft.com/office/drawing/2014/main" id="{3CED55D2-9B3B-33D2-8431-4DF316C361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608" y="1427718"/>
            <a:ext cx="3456759" cy="4002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100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468643" y="145133"/>
            <a:ext cx="8198250" cy="1088639"/>
          </a:xfrm>
        </p:spPr>
        <p:txBody>
          <a:bodyPr/>
          <a:lstStyle/>
          <a:p>
            <a:r>
              <a:rPr lang="it-IT" dirty="0"/>
              <a:t>Finalmente </a:t>
            </a:r>
            <a:r>
              <a:rPr lang="it-IT" dirty="0" err="1"/>
              <a:t>WebAssembly</a:t>
            </a:r>
            <a:endParaRPr lang="it-IT" dirty="0"/>
          </a:p>
        </p:txBody>
      </p:sp>
      <p:sp>
        <p:nvSpPr>
          <p:cNvPr id="2" name="Segnaposto piè di pagina 2">
            <a:extLst>
              <a:ext uri="{FF2B5EF4-FFF2-40B4-BE49-F238E27FC236}">
                <a16:creationId xmlns:a16="http://schemas.microsoft.com/office/drawing/2014/main" id="{D6B8BB7B-F1CA-B36F-E013-CCC8ED45276B}"/>
              </a:ext>
            </a:extLst>
          </p:cNvPr>
          <p:cNvSpPr>
            <a:spLocks noGrp="1"/>
          </p:cNvSpPr>
          <p:nvPr>
            <p:ph type="ftr" sz="quarter" idx="10"/>
          </p:nvPr>
        </p:nvSpPr>
        <p:spPr>
          <a:xfrm>
            <a:off x="366122" y="6286803"/>
            <a:ext cx="7196162" cy="312405"/>
          </a:xfrm>
        </p:spPr>
        <p:txBody>
          <a:bodyPr/>
          <a:lstStyle/>
          <a:p>
            <a:pPr>
              <a:defRPr/>
            </a:pPr>
            <a:r>
              <a:rPr lang="en-US" altLang="en-US" dirty="0" err="1"/>
              <a:t>WebAssembly</a:t>
            </a:r>
            <a:r>
              <a:rPr lang="en-US" altLang="en-US" dirty="0"/>
              <a:t> – </a:t>
            </a:r>
            <a:r>
              <a:rPr lang="en-US" altLang="en-US" dirty="0" err="1"/>
              <a:t>XMASDev</a:t>
            </a:r>
            <a:r>
              <a:rPr lang="en-US" altLang="en-US" dirty="0"/>
              <a:t> 16/12/2022</a:t>
            </a:r>
          </a:p>
        </p:txBody>
      </p:sp>
      <p:pic>
        <p:nvPicPr>
          <p:cNvPr id="6" name="Picture 10" descr="What Is WebAssembly and Why Do You Need It? - The New Stack">
            <a:extLst>
              <a:ext uri="{FF2B5EF4-FFF2-40B4-BE49-F238E27FC236}">
                <a16:creationId xmlns:a16="http://schemas.microsoft.com/office/drawing/2014/main" id="{8522DA37-009C-410C-2F42-5C0AFD15D9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9" y="2853432"/>
            <a:ext cx="2055599" cy="1151135"/>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AAE5E047-6580-B187-FAD1-8845E30E981F}"/>
              </a:ext>
            </a:extLst>
          </p:cNvPr>
          <p:cNvSpPr txBox="1"/>
          <p:nvPr/>
        </p:nvSpPr>
        <p:spPr>
          <a:xfrm>
            <a:off x="7380373" y="2158921"/>
            <a:ext cx="782187" cy="369332"/>
          </a:xfrm>
          <a:prstGeom prst="rect">
            <a:avLst/>
          </a:prstGeom>
          <a:noFill/>
        </p:spPr>
        <p:txBody>
          <a:bodyPr wrap="square" rtlCol="0">
            <a:spAutoFit/>
          </a:bodyPr>
          <a:lstStyle/>
          <a:p>
            <a:r>
              <a:rPr lang="it-IT" dirty="0"/>
              <a:t>2015</a:t>
            </a:r>
          </a:p>
        </p:txBody>
      </p:sp>
      <p:pic>
        <p:nvPicPr>
          <p:cNvPr id="5122" name="Picture 2" descr="Free Vector | Hand drawn santa claus riding a sleigh delivering presents">
            <a:extLst>
              <a:ext uri="{FF2B5EF4-FFF2-40B4-BE49-F238E27FC236}">
                <a16:creationId xmlns:a16="http://schemas.microsoft.com/office/drawing/2014/main" id="{01ABD2B6-1121-E9EC-354F-A48DD7BEEC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122" y="1465194"/>
            <a:ext cx="6069405" cy="3641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785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sz="3600" dirty="0"/>
              <a:t>Chi ha bisogno di WASM?</a:t>
            </a:r>
          </a:p>
        </p:txBody>
      </p:sp>
      <p:sp>
        <p:nvSpPr>
          <p:cNvPr id="3" name="Segnaposto piè di pagina 2">
            <a:extLst>
              <a:ext uri="{FF2B5EF4-FFF2-40B4-BE49-F238E27FC236}">
                <a16:creationId xmlns:a16="http://schemas.microsoft.com/office/drawing/2014/main" id="{8C650FF4-ACBE-25F0-B838-5AFB2709B5B6}"/>
              </a:ext>
            </a:extLst>
          </p:cNvPr>
          <p:cNvSpPr>
            <a:spLocks noGrp="1"/>
          </p:cNvSpPr>
          <p:nvPr>
            <p:ph type="ftr" sz="quarter" idx="10"/>
          </p:nvPr>
        </p:nvSpPr>
        <p:spPr>
          <a:xfrm>
            <a:off x="366122" y="6286803"/>
            <a:ext cx="7196162" cy="312405"/>
          </a:xfrm>
        </p:spPr>
        <p:txBody>
          <a:bodyPr/>
          <a:lstStyle/>
          <a:p>
            <a:pPr>
              <a:defRPr/>
            </a:pPr>
            <a:r>
              <a:rPr lang="en-US" altLang="en-US" dirty="0" err="1"/>
              <a:t>WebAssembly</a:t>
            </a:r>
            <a:r>
              <a:rPr lang="en-US" altLang="en-US" dirty="0"/>
              <a:t> – </a:t>
            </a:r>
            <a:r>
              <a:rPr lang="en-US" altLang="en-US" dirty="0" err="1"/>
              <a:t>XMASDev</a:t>
            </a:r>
            <a:r>
              <a:rPr lang="en-US" altLang="en-US" dirty="0"/>
              <a:t> 16/12/2022</a:t>
            </a:r>
          </a:p>
        </p:txBody>
      </p:sp>
      <p:pic>
        <p:nvPicPr>
          <p:cNvPr id="7170" name="Picture 2" descr="Babbo Natale a Milano | YesMilano">
            <a:extLst>
              <a:ext uri="{FF2B5EF4-FFF2-40B4-BE49-F238E27FC236}">
                <a16:creationId xmlns:a16="http://schemas.microsoft.com/office/drawing/2014/main" id="{902DB129-BEDA-0860-EB2F-106033A9BB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079" y="4199492"/>
            <a:ext cx="323850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Google Chrome, il logo poteva essere molto diverso: ecco tutte le icone  scartate">
            <a:extLst>
              <a:ext uri="{FF2B5EF4-FFF2-40B4-BE49-F238E27FC236}">
                <a16:creationId xmlns:a16="http://schemas.microsoft.com/office/drawing/2014/main" id="{B58AC2C8-A68E-7D50-F088-C27CD99345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473" y="1550661"/>
            <a:ext cx="2721158" cy="15238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1BC0182-EC6C-4BD0-7A8A-E80869BB407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5924" y="1709158"/>
            <a:ext cx="1127146" cy="11271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E0A45108-A5A5-1927-4037-CB03970DE25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99131" y="1749012"/>
            <a:ext cx="1127146" cy="112714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sktop Computer Vector Icon for Your Web Site Design, Logo, App, UI.  Vector Illustration Stock Vector - Illustration of line, display: 151573142">
            <a:extLst>
              <a:ext uri="{FF2B5EF4-FFF2-40B4-BE49-F238E27FC236}">
                <a16:creationId xmlns:a16="http://schemas.microsoft.com/office/drawing/2014/main" id="{1998FF64-F6A3-2097-0F7D-78270C86EF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421" y="3709760"/>
            <a:ext cx="1706695" cy="170669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Modello cell phone | PosterMyWall">
            <a:extLst>
              <a:ext uri="{FF2B5EF4-FFF2-40B4-BE49-F238E27FC236}">
                <a16:creationId xmlns:a16="http://schemas.microsoft.com/office/drawing/2014/main" id="{CA199C56-7B7A-C408-2635-0A2B4D0A32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9312" y="3910382"/>
            <a:ext cx="1392370" cy="1392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57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sz="3600" dirty="0"/>
              <a:t>Chi ha bisogno di WASM?</a:t>
            </a:r>
          </a:p>
        </p:txBody>
      </p:sp>
      <p:sp>
        <p:nvSpPr>
          <p:cNvPr id="3" name="Segnaposto piè di pagina 2">
            <a:extLst>
              <a:ext uri="{FF2B5EF4-FFF2-40B4-BE49-F238E27FC236}">
                <a16:creationId xmlns:a16="http://schemas.microsoft.com/office/drawing/2014/main" id="{8C650FF4-ACBE-25F0-B838-5AFB2709B5B6}"/>
              </a:ext>
            </a:extLst>
          </p:cNvPr>
          <p:cNvSpPr>
            <a:spLocks noGrp="1"/>
          </p:cNvSpPr>
          <p:nvPr>
            <p:ph type="ftr" sz="quarter" idx="10"/>
          </p:nvPr>
        </p:nvSpPr>
        <p:spPr>
          <a:xfrm>
            <a:off x="366122" y="6286803"/>
            <a:ext cx="7196162" cy="312405"/>
          </a:xfrm>
        </p:spPr>
        <p:txBody>
          <a:bodyPr/>
          <a:lstStyle/>
          <a:p>
            <a:pPr>
              <a:defRPr/>
            </a:pPr>
            <a:r>
              <a:rPr lang="en-US" altLang="en-US" dirty="0" err="1"/>
              <a:t>WebAssembly</a:t>
            </a:r>
            <a:r>
              <a:rPr lang="en-US" altLang="en-US" dirty="0"/>
              <a:t> – </a:t>
            </a:r>
            <a:r>
              <a:rPr lang="en-US" altLang="en-US" dirty="0" err="1"/>
              <a:t>XMASDev</a:t>
            </a:r>
            <a:r>
              <a:rPr lang="en-US" altLang="en-US" dirty="0"/>
              <a:t> 16/12/2022</a:t>
            </a:r>
          </a:p>
        </p:txBody>
      </p:sp>
      <p:pic>
        <p:nvPicPr>
          <p:cNvPr id="8194" name="Picture 2" descr="BABBO NATALE esiste veramente? C'è una Risposta perfetta da dare ai  Bambini! La spiegazione dell'esperto » ILMETEO.it">
            <a:extLst>
              <a:ext uri="{FF2B5EF4-FFF2-40B4-BE49-F238E27FC236}">
                <a16:creationId xmlns:a16="http://schemas.microsoft.com/office/drawing/2014/main" id="{680538EF-C647-11A0-8CB7-F786FC858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5205" y="3845824"/>
            <a:ext cx="2733675" cy="16668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ndering Definition">
            <a:extLst>
              <a:ext uri="{FF2B5EF4-FFF2-40B4-BE49-F238E27FC236}">
                <a16:creationId xmlns:a16="http://schemas.microsoft.com/office/drawing/2014/main" id="{56CD7BAA-4880-E9B3-1A3A-0E4081048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354" y="3845824"/>
            <a:ext cx="3248025" cy="14097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zure-cloud-logo - Wallit">
            <a:extLst>
              <a:ext uri="{FF2B5EF4-FFF2-40B4-BE49-F238E27FC236}">
                <a16:creationId xmlns:a16="http://schemas.microsoft.com/office/drawing/2014/main" id="{10676D21-35E3-8B64-4913-0D584019D9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354" y="1458176"/>
            <a:ext cx="2828925" cy="16192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ws-logo - Futurum Research">
            <a:extLst>
              <a:ext uri="{FF2B5EF4-FFF2-40B4-BE49-F238E27FC236}">
                <a16:creationId xmlns:a16="http://schemas.microsoft.com/office/drawing/2014/main" id="{3C9538AD-F0A8-480A-A6D0-343D0117AA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2706" y="1458176"/>
            <a:ext cx="2466975"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49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I3">
  <a:themeElements>
    <a:clrScheme name="Tema di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i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zioni_I3.potx" id="{FD52F983-B880-49C9-B3B0-6FED6733E74D}" vid="{161363E4-AE38-471B-A87A-D1507803A2C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WeAssembly</Template>
  <TotalTime>3143</TotalTime>
  <Words>191</Words>
  <Application>Microsoft Office PowerPoint</Application>
  <PresentationFormat>Presentazione su schermo (4:3)</PresentationFormat>
  <Paragraphs>56</Paragraphs>
  <Slides>22</Slides>
  <Notes>3</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22</vt:i4>
      </vt:variant>
    </vt:vector>
  </HeadingPairs>
  <TitlesOfParts>
    <vt:vector size="27" baseType="lpstr">
      <vt:lpstr>Open Sans Light</vt:lpstr>
      <vt:lpstr>Calibri</vt:lpstr>
      <vt:lpstr>Open Sans</vt:lpstr>
      <vt:lpstr>Arial</vt:lpstr>
      <vt:lpstr>Tema I3</vt:lpstr>
      <vt:lpstr>Presentazione standard di PowerPoint</vt:lpstr>
      <vt:lpstr>Presentazione standard di PowerPoint</vt:lpstr>
      <vt:lpstr>Che fatica questi elfi!</vt:lpstr>
      <vt:lpstr>JavaScript … l’allodola</vt:lpstr>
      <vt:lpstr>NativeClient</vt:lpstr>
      <vt:lpstr>Asm.js</vt:lpstr>
      <vt:lpstr>Finalmente WebAssembly</vt:lpstr>
      <vt:lpstr>Chi ha bisogno di WASM?</vt:lpstr>
      <vt:lpstr>Chi ha bisogno di WASM?</vt:lpstr>
      <vt:lpstr>Cos’è WebAssembly?</vt:lpstr>
      <vt:lpstr>Sarà la fine di JavaScript?</vt:lpstr>
      <vt:lpstr>Use Case: ottimizzazione immagini</vt:lpstr>
      <vt:lpstr>Use Case: ottimizzazione immagini</vt:lpstr>
      <vt:lpstr>WASI</vt:lpstr>
      <vt:lpstr>WAGI</vt:lpstr>
      <vt:lpstr>WebAssembly and .NET</vt:lpstr>
      <vt:lpstr>Presentazione standard di PowerPoint</vt:lpstr>
      <vt:lpstr>WebAssembly sostituirà Docker?</vt:lpstr>
      <vt:lpstr>Docker Love WebAssembly</vt:lpstr>
      <vt:lpstr>Presentazione standard di PowerPoint</vt:lpstr>
      <vt:lpstr>Presentazione standard di PowerPoint</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WebAssembly</dc:title>
  <dc:creator>Acerbis Alberto</dc:creator>
  <cp:lastModifiedBy>Acerbis Alberto</cp:lastModifiedBy>
  <cp:revision>36</cp:revision>
  <dcterms:created xsi:type="dcterms:W3CDTF">2022-09-30T05:43:12Z</dcterms:created>
  <dcterms:modified xsi:type="dcterms:W3CDTF">2022-12-07T15:22:44Z</dcterms:modified>
</cp:coreProperties>
</file>